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64" r:id="rId5"/>
    <p:sldId id="266" r:id="rId6"/>
    <p:sldId id="268" r:id="rId7"/>
    <p:sldId id="269" r:id="rId8"/>
    <p:sldId id="290" r:id="rId9"/>
    <p:sldId id="265" r:id="rId10"/>
    <p:sldId id="293" r:id="rId11"/>
    <p:sldId id="292" r:id="rId12"/>
    <p:sldId id="274" r:id="rId13"/>
    <p:sldId id="267" r:id="rId14"/>
    <p:sldId id="275" r:id="rId15"/>
    <p:sldId id="294" r:id="rId16"/>
    <p:sldId id="276" r:id="rId17"/>
    <p:sldId id="277" r:id="rId18"/>
    <p:sldId id="278" r:id="rId19"/>
    <p:sldId id="279" r:id="rId20"/>
    <p:sldId id="271" r:id="rId21"/>
    <p:sldId id="272" r:id="rId22"/>
    <p:sldId id="281" r:id="rId23"/>
    <p:sldId id="283" r:id="rId24"/>
    <p:sldId id="280" r:id="rId25"/>
    <p:sldId id="282" r:id="rId26"/>
    <p:sldId id="296" r:id="rId27"/>
    <p:sldId id="284" r:id="rId28"/>
    <p:sldId id="285" r:id="rId29"/>
    <p:sldId id="286" r:id="rId30"/>
    <p:sldId id="287" r:id="rId31"/>
    <p:sldId id="288" r:id="rId32"/>
    <p:sldId id="289" r:id="rId33"/>
    <p:sldId id="295" r:id="rId34"/>
    <p:sldId id="291" r:id="rId35"/>
    <p:sldId id="297" r:id="rId36"/>
    <p:sldId id="299" r:id="rId37"/>
    <p:sldId id="298" r:id="rId38"/>
    <p:sldId id="300" r:id="rId39"/>
    <p:sldId id="301" r:id="rId40"/>
    <p:sldId id="302" r:id="rId41"/>
    <p:sldId id="303" r:id="rId42"/>
    <p:sldId id="262" r:id="rId4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EBF2"/>
    <a:srgbClr val="30A68A"/>
    <a:srgbClr val="2A9688"/>
    <a:srgbClr val="48C09B"/>
    <a:srgbClr val="E1F0F7"/>
    <a:srgbClr val="D5EFF0"/>
    <a:srgbClr val="174F96"/>
    <a:srgbClr val="3DACBC"/>
    <a:srgbClr val="339FC4"/>
    <a:srgbClr val="2575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946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wmf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wmf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wmf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FB1E90-54DB-45FE-B49A-A42DF6E3B274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324C3-4243-41F2-9DF5-1C8E1B5D0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950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324C3-4243-41F2-9DF5-1C8E1B5D0E4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9932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705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737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6563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662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398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783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3065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973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960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925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1617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973A4-F5E6-45A3-9E2C-61B82159636C}" type="datetimeFigureOut">
              <a:rPr lang="zh-CN" altLang="en-US" smtClean="0"/>
              <a:t>2019/1/27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A0DBA-36D0-4D3D-A85D-B00529F46A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43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9.wdp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microsoft.com/office/2007/relationships/hdphoto" Target="../media/hdphoto9.wdp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4.jpeg"/><Relationship Id="rId4" Type="http://schemas.openxmlformats.org/officeDocument/2006/relationships/image" Target="../media/image25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4.png"/><Relationship Id="rId4" Type="http://schemas.openxmlformats.org/officeDocument/2006/relationships/image" Target="../media/image33.w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7.jpg"/><Relationship Id="rId5" Type="http://schemas.microsoft.com/office/2007/relationships/hdphoto" Target="../media/hdphoto2.wdp"/><Relationship Id="rId10" Type="http://schemas.openxmlformats.org/officeDocument/2006/relationships/image" Target="../media/image6.jpeg"/><Relationship Id="rId4" Type="http://schemas.openxmlformats.org/officeDocument/2006/relationships/image" Target="../media/image3.png"/><Relationship Id="rId9" Type="http://schemas.microsoft.com/office/2007/relationships/hdphoto" Target="../media/hdphoto4.wdp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6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椭圆 67"/>
          <p:cNvSpPr/>
          <p:nvPr/>
        </p:nvSpPr>
        <p:spPr>
          <a:xfrm>
            <a:off x="2931042" y="501978"/>
            <a:ext cx="6329916" cy="6329914"/>
          </a:xfrm>
          <a:prstGeom prst="ellipse">
            <a:avLst/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文本框 68"/>
          <p:cNvSpPr txBox="1"/>
          <p:nvPr/>
        </p:nvSpPr>
        <p:spPr>
          <a:xfrm>
            <a:off x="3120145" y="4205298"/>
            <a:ext cx="60580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>
                    <a:alpha val="7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2019</a:t>
            </a:r>
            <a:r>
              <a:rPr lang="zh-TW" altLang="en-US" sz="4800" dirty="0" smtClean="0">
                <a:solidFill>
                  <a:schemeClr val="bg1">
                    <a:alpha val="7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工程科學研習營</a:t>
            </a:r>
            <a:endParaRPr lang="zh-CN" altLang="en-US" sz="4800" dirty="0">
              <a:solidFill>
                <a:schemeClr val="bg1">
                  <a:alpha val="7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4114800" y="4123472"/>
            <a:ext cx="4068763" cy="0"/>
          </a:xfrm>
          <a:prstGeom prst="line">
            <a:avLst/>
          </a:prstGeom>
          <a:ln w="19050">
            <a:solidFill>
              <a:schemeClr val="bg1">
                <a:alpha val="39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/>
        </p:nvSpPr>
        <p:spPr>
          <a:xfrm>
            <a:off x="4020232" y="2764623"/>
            <a:ext cx="42578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>
                    <a:alpha val="73000"/>
                  </a:schemeClr>
                </a:solidFill>
                <a:latin typeface="Comic Sans MS" panose="030F0702030302020204" pitchFamily="66" charset="0"/>
                <a:ea typeface="方正兰亭细黑_GBK" panose="02000000000000000000" pitchFamily="2" charset="-122"/>
              </a:rPr>
              <a:t>LED Cube</a:t>
            </a:r>
            <a:r>
              <a:rPr lang="zh-TW" altLang="en-US" sz="4800" dirty="0" smtClean="0">
                <a:solidFill>
                  <a:schemeClr val="bg1">
                    <a:alpha val="73000"/>
                  </a:schemeClr>
                </a:solidFill>
                <a:latin typeface="Comic Sans MS" panose="030F0702030302020204" pitchFamily="66" charset="0"/>
                <a:ea typeface="方正兰亭细黑_GBK" panose="02000000000000000000" pitchFamily="2" charset="-122"/>
              </a:rPr>
              <a:t>製作</a:t>
            </a:r>
            <a:endParaRPr lang="zh-CN" altLang="en-US" sz="4800" dirty="0">
              <a:solidFill>
                <a:schemeClr val="bg1">
                  <a:alpha val="73000"/>
                </a:schemeClr>
              </a:solidFill>
              <a:latin typeface="Comic Sans MS" panose="030F0702030302020204" pitchFamily="66" charset="0"/>
              <a:ea typeface="方正兰亭细黑_GBK" panose="02000000000000000000" pitchFamily="2" charset="-122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2849217" y="420153"/>
            <a:ext cx="6493566" cy="6493564"/>
          </a:xfrm>
          <a:prstGeom prst="ellipse">
            <a:avLst/>
          </a:prstGeom>
          <a:noFill/>
          <a:ln>
            <a:gradFill flip="none" rotWithShape="1">
              <a:gsLst>
                <a:gs pos="21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309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5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/>
      <p:bldP spid="72" grpId="0"/>
      <p:bldP spid="7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標題 1"/>
          <p:cNvSpPr txBox="1">
            <a:spLocks/>
          </p:cNvSpPr>
          <p:nvPr/>
        </p:nvSpPr>
        <p:spPr>
          <a:xfrm>
            <a:off x="838200" y="68317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折腳</a:t>
            </a:r>
            <a:endParaRPr lang="zh-TW" altLang="en-US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grpSp>
        <p:nvGrpSpPr>
          <p:cNvPr id="61" name="群組 60"/>
          <p:cNvGrpSpPr/>
          <p:nvPr/>
        </p:nvGrpSpPr>
        <p:grpSpPr>
          <a:xfrm>
            <a:off x="1070829" y="1782156"/>
            <a:ext cx="2647950" cy="4638196"/>
            <a:chOff x="560243" y="1791393"/>
            <a:chExt cx="2647950" cy="4638196"/>
          </a:xfrm>
        </p:grpSpPr>
        <p:grpSp>
          <p:nvGrpSpPr>
            <p:cNvPr id="18" name="群組 17"/>
            <p:cNvGrpSpPr/>
            <p:nvPr/>
          </p:nvGrpSpPr>
          <p:grpSpPr>
            <a:xfrm>
              <a:off x="560243" y="1791393"/>
              <a:ext cx="2647950" cy="4149464"/>
              <a:chOff x="1040535" y="1264920"/>
              <a:chExt cx="2647950" cy="4149464"/>
            </a:xfrm>
          </p:grpSpPr>
          <p:pic>
            <p:nvPicPr>
              <p:cNvPr id="6" name="圖片 5"/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0535" y="2699759"/>
                <a:ext cx="2647950" cy="2714625"/>
              </a:xfrm>
              <a:prstGeom prst="rect">
                <a:avLst/>
              </a:prstGeom>
            </p:spPr>
          </p:pic>
          <p:pic>
            <p:nvPicPr>
              <p:cNvPr id="9" name="圖片 8"/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869122" y="3780846"/>
                <a:ext cx="1209675" cy="552450"/>
              </a:xfrm>
              <a:prstGeom prst="rect">
                <a:avLst/>
              </a:prstGeom>
            </p:spPr>
          </p:pic>
          <p:cxnSp>
            <p:nvCxnSpPr>
              <p:cNvPr id="11" name="直線接點 10"/>
              <p:cNvCxnSpPr/>
              <p:nvPr/>
            </p:nvCxnSpPr>
            <p:spPr>
              <a:xfrm flipV="1">
                <a:off x="2467185" y="1264920"/>
                <a:ext cx="0" cy="2692400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直線接點 12"/>
              <p:cNvCxnSpPr/>
              <p:nvPr/>
            </p:nvCxnSpPr>
            <p:spPr>
              <a:xfrm flipV="1">
                <a:off x="1742439" y="1925320"/>
                <a:ext cx="0" cy="203200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直線接點 14"/>
              <p:cNvCxnSpPr/>
              <p:nvPr/>
            </p:nvCxnSpPr>
            <p:spPr>
              <a:xfrm flipV="1">
                <a:off x="2104812" y="1584960"/>
                <a:ext cx="0" cy="237236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直線接點 16"/>
              <p:cNvCxnSpPr/>
              <p:nvPr/>
            </p:nvCxnSpPr>
            <p:spPr>
              <a:xfrm flipV="1">
                <a:off x="2829559" y="1584960"/>
                <a:ext cx="0" cy="237236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7" name="文字方塊 26"/>
            <p:cNvSpPr txBox="1"/>
            <p:nvPr/>
          </p:nvSpPr>
          <p:spPr>
            <a:xfrm>
              <a:off x="838200" y="5598592"/>
              <a:ext cx="18440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rgbClr val="D3EBF2"/>
                  </a:solidFill>
                  <a:latin typeface="Comic Sans MS" panose="030F0702030302020204" pitchFamily="66" charset="0"/>
                  <a:ea typeface="微軟正黑體" panose="020B0604030504040204" pitchFamily="34" charset="-120"/>
                </a:rPr>
                <a:t>將共地端靠右側擺</a:t>
              </a:r>
              <a:endParaRPr lang="zh-TW" altLang="en-US" sz="2400" b="1" dirty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62" name="群組 61"/>
          <p:cNvGrpSpPr/>
          <p:nvPr/>
        </p:nvGrpSpPr>
        <p:grpSpPr>
          <a:xfrm>
            <a:off x="4652726" y="1782156"/>
            <a:ext cx="2719958" cy="4631615"/>
            <a:chOff x="3675190" y="1791393"/>
            <a:chExt cx="2719958" cy="4631615"/>
          </a:xfrm>
        </p:grpSpPr>
        <p:grpSp>
          <p:nvGrpSpPr>
            <p:cNvPr id="37" name="群組 36"/>
            <p:cNvGrpSpPr/>
            <p:nvPr/>
          </p:nvGrpSpPr>
          <p:grpSpPr>
            <a:xfrm>
              <a:off x="3675190" y="1791393"/>
              <a:ext cx="2719958" cy="4149464"/>
              <a:chOff x="3675190" y="1791393"/>
              <a:chExt cx="2719958" cy="4149464"/>
            </a:xfrm>
          </p:grpSpPr>
          <p:pic>
            <p:nvPicPr>
              <p:cNvPr id="20" name="圖片 19"/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3747198" y="3226232"/>
                <a:ext cx="2647950" cy="2714625"/>
              </a:xfrm>
              <a:prstGeom prst="rect">
                <a:avLst/>
              </a:prstGeom>
            </p:spPr>
          </p:pic>
          <p:pic>
            <p:nvPicPr>
              <p:cNvPr id="21" name="圖片 20"/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575785" y="4307319"/>
                <a:ext cx="1209675" cy="552450"/>
              </a:xfrm>
              <a:prstGeom prst="rect">
                <a:avLst/>
              </a:prstGeom>
            </p:spPr>
          </p:pic>
          <p:cxnSp>
            <p:nvCxnSpPr>
              <p:cNvPr id="22" name="直線接點 21"/>
              <p:cNvCxnSpPr/>
              <p:nvPr/>
            </p:nvCxnSpPr>
            <p:spPr>
              <a:xfrm flipV="1">
                <a:off x="5173848" y="1791393"/>
                <a:ext cx="0" cy="2692400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/>
              <p:cNvCxnSpPr/>
              <p:nvPr/>
            </p:nvCxnSpPr>
            <p:spPr>
              <a:xfrm flipV="1">
                <a:off x="4449102" y="2451793"/>
                <a:ext cx="0" cy="2032000"/>
              </a:xfrm>
              <a:prstGeom prst="line">
                <a:avLst/>
              </a:prstGeom>
              <a:ln w="76200">
                <a:solidFill>
                  <a:srgbClr val="00B0F0"/>
                </a:solidFill>
                <a:prstDash val="sys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/>
              <p:cNvCxnSpPr/>
              <p:nvPr/>
            </p:nvCxnSpPr>
            <p:spPr>
              <a:xfrm flipV="1">
                <a:off x="4811475" y="2111433"/>
                <a:ext cx="0" cy="2372360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線接點 24"/>
              <p:cNvCxnSpPr/>
              <p:nvPr/>
            </p:nvCxnSpPr>
            <p:spPr>
              <a:xfrm flipV="1">
                <a:off x="5536222" y="2111433"/>
                <a:ext cx="0" cy="237236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直線接點 30"/>
              <p:cNvCxnSpPr/>
              <p:nvPr/>
            </p:nvCxnSpPr>
            <p:spPr>
              <a:xfrm flipH="1" flipV="1">
                <a:off x="4438941" y="3849721"/>
                <a:ext cx="1088112" cy="125756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5" name="圓形箭號 34"/>
              <p:cNvSpPr/>
              <p:nvPr/>
            </p:nvSpPr>
            <p:spPr>
              <a:xfrm rot="1999295">
                <a:off x="3675190" y="3029631"/>
                <a:ext cx="1302327" cy="1285931"/>
              </a:xfrm>
              <a:prstGeom prst="circularArrow">
                <a:avLst>
                  <a:gd name="adj1" fmla="val 12500"/>
                  <a:gd name="adj2" fmla="val 1142319"/>
                  <a:gd name="adj3" fmla="val 20457681"/>
                  <a:gd name="adj4" fmla="val 16164355"/>
                  <a:gd name="adj5" fmla="val 12500"/>
                </a:avLst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7" name="直線接點 46"/>
              <p:cNvCxnSpPr/>
              <p:nvPr/>
            </p:nvCxnSpPr>
            <p:spPr>
              <a:xfrm flipV="1">
                <a:off x="4448319" y="3849720"/>
                <a:ext cx="782" cy="634074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6" name="文字方塊 35"/>
            <p:cNvSpPr txBox="1"/>
            <p:nvPr/>
          </p:nvSpPr>
          <p:spPr>
            <a:xfrm>
              <a:off x="4074159" y="5592011"/>
              <a:ext cx="18389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chemeClr val="bg1"/>
                  </a:solidFill>
                  <a:latin typeface="Comic Sans MS" panose="030F0702030302020204" pitchFamily="66" charset="0"/>
                  <a:ea typeface="微軟正黑體" panose="020B0604030504040204" pitchFamily="34" charset="-120"/>
                </a:rPr>
                <a:t>將藍色的腳向下折</a:t>
              </a:r>
              <a:r>
                <a:rPr lang="en-US" altLang="zh-TW" sz="2400" b="1" dirty="0" smtClean="0">
                  <a:solidFill>
                    <a:srgbClr val="FF0000"/>
                  </a:solidFill>
                  <a:latin typeface="Comic Sans MS" panose="030F0702030302020204" pitchFamily="66" charset="0"/>
                  <a:ea typeface="微軟正黑體" panose="020B0604030504040204" pitchFamily="34" charset="-120"/>
                </a:rPr>
                <a:t>90</a:t>
              </a:r>
              <a:r>
                <a:rPr lang="zh-TW" altLang="en-US" sz="2400" b="1" dirty="0" smtClean="0">
                  <a:solidFill>
                    <a:schemeClr val="bg1"/>
                  </a:solidFill>
                  <a:latin typeface="Comic Sans MS" panose="030F0702030302020204" pitchFamily="66" charset="0"/>
                  <a:ea typeface="微軟正黑體" panose="020B0604030504040204" pitchFamily="34" charset="-120"/>
                </a:rPr>
                <a:t>度</a:t>
              </a:r>
              <a:endPara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63" name="群組 62"/>
          <p:cNvGrpSpPr/>
          <p:nvPr/>
        </p:nvGrpSpPr>
        <p:grpSpPr>
          <a:xfrm>
            <a:off x="8306631" y="1782156"/>
            <a:ext cx="2647950" cy="4631615"/>
            <a:chOff x="6603675" y="1791393"/>
            <a:chExt cx="2647950" cy="4631615"/>
          </a:xfrm>
        </p:grpSpPr>
        <p:grpSp>
          <p:nvGrpSpPr>
            <p:cNvPr id="60" name="群組 59"/>
            <p:cNvGrpSpPr/>
            <p:nvPr/>
          </p:nvGrpSpPr>
          <p:grpSpPr>
            <a:xfrm>
              <a:off x="6603675" y="1791393"/>
              <a:ext cx="2647950" cy="4149464"/>
              <a:chOff x="6603675" y="1791393"/>
              <a:chExt cx="2647950" cy="4149464"/>
            </a:xfrm>
          </p:grpSpPr>
          <p:pic>
            <p:nvPicPr>
              <p:cNvPr id="39" name="圖片 38"/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6603675" y="3226232"/>
                <a:ext cx="2647950" cy="2714625"/>
              </a:xfrm>
              <a:prstGeom prst="rect">
                <a:avLst/>
              </a:prstGeom>
            </p:spPr>
          </p:pic>
          <p:pic>
            <p:nvPicPr>
              <p:cNvPr id="40" name="圖片 39"/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432262" y="4307319"/>
                <a:ext cx="1209675" cy="552450"/>
              </a:xfrm>
              <a:prstGeom prst="rect">
                <a:avLst/>
              </a:prstGeom>
            </p:spPr>
          </p:pic>
          <p:cxnSp>
            <p:nvCxnSpPr>
              <p:cNvPr id="41" name="直線接點 40"/>
              <p:cNvCxnSpPr/>
              <p:nvPr/>
            </p:nvCxnSpPr>
            <p:spPr>
              <a:xfrm flipV="1">
                <a:off x="8030325" y="1791393"/>
                <a:ext cx="0" cy="2692400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線接點 51"/>
              <p:cNvCxnSpPr/>
              <p:nvPr/>
            </p:nvCxnSpPr>
            <p:spPr>
              <a:xfrm flipH="1" flipV="1">
                <a:off x="7334418" y="3855564"/>
                <a:ext cx="1093169" cy="1263404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線接點 52"/>
              <p:cNvCxnSpPr/>
              <p:nvPr/>
            </p:nvCxnSpPr>
            <p:spPr>
              <a:xfrm flipV="1">
                <a:off x="7343796" y="3855563"/>
                <a:ext cx="782" cy="634074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8" name="文字方塊 57"/>
            <p:cNvSpPr txBox="1"/>
            <p:nvPr/>
          </p:nvSpPr>
          <p:spPr>
            <a:xfrm>
              <a:off x="6961521" y="5592011"/>
              <a:ext cx="18389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chemeClr val="bg1"/>
                  </a:solidFill>
                  <a:latin typeface="Comic Sans MS" panose="030F0702030302020204" pitchFamily="66" charset="0"/>
                  <a:ea typeface="微軟正黑體" panose="020B0604030504040204" pitchFamily="34" charset="-120"/>
                </a:rPr>
                <a:t>去除其他沒用的腳位</a:t>
              </a:r>
              <a:endPara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2" name="群組 41"/>
          <p:cNvGrpSpPr/>
          <p:nvPr/>
        </p:nvGrpSpPr>
        <p:grpSpPr>
          <a:xfrm>
            <a:off x="3834242" y="3664760"/>
            <a:ext cx="482600" cy="492760"/>
            <a:chOff x="2854960" y="3987800"/>
            <a:chExt cx="482600" cy="492760"/>
          </a:xfrm>
          <a:solidFill>
            <a:srgbClr val="FFFF00"/>
          </a:solidFill>
        </p:grpSpPr>
        <p:sp>
          <p:nvSpPr>
            <p:cNvPr id="43" name="＞形箭號 42"/>
            <p:cNvSpPr/>
            <p:nvPr/>
          </p:nvSpPr>
          <p:spPr>
            <a:xfrm>
              <a:off x="2854960" y="3992880"/>
              <a:ext cx="264160" cy="487680"/>
            </a:xfrm>
            <a:prstGeom prst="chevron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＞形箭號 43"/>
            <p:cNvSpPr/>
            <p:nvPr/>
          </p:nvSpPr>
          <p:spPr>
            <a:xfrm>
              <a:off x="3073400" y="3987800"/>
              <a:ext cx="264160" cy="487680"/>
            </a:xfrm>
            <a:prstGeom prst="chevron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群組 44"/>
          <p:cNvGrpSpPr/>
          <p:nvPr/>
        </p:nvGrpSpPr>
        <p:grpSpPr>
          <a:xfrm>
            <a:off x="7537201" y="3650873"/>
            <a:ext cx="482600" cy="492760"/>
            <a:chOff x="2854960" y="3987800"/>
            <a:chExt cx="482600" cy="492760"/>
          </a:xfrm>
          <a:solidFill>
            <a:srgbClr val="FFFF00"/>
          </a:solidFill>
        </p:grpSpPr>
        <p:sp>
          <p:nvSpPr>
            <p:cNvPr id="46" name="＞形箭號 45"/>
            <p:cNvSpPr/>
            <p:nvPr/>
          </p:nvSpPr>
          <p:spPr>
            <a:xfrm>
              <a:off x="2854960" y="3992880"/>
              <a:ext cx="264160" cy="487680"/>
            </a:xfrm>
            <a:prstGeom prst="chevron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＞形箭號 47"/>
            <p:cNvSpPr/>
            <p:nvPr/>
          </p:nvSpPr>
          <p:spPr>
            <a:xfrm>
              <a:off x="3073400" y="3987800"/>
              <a:ext cx="264160" cy="487680"/>
            </a:xfrm>
            <a:prstGeom prst="chevron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8" name="文字方塊 37"/>
          <p:cNvSpPr txBox="1"/>
          <p:nvPr/>
        </p:nvSpPr>
        <p:spPr>
          <a:xfrm>
            <a:off x="6910564" y="4211028"/>
            <a:ext cx="18389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Tip: </a:t>
            </a:r>
          </a:p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來回凹折多餘的針腳即可弄斷</a:t>
            </a:r>
            <a:endParaRPr lang="zh-TW" altLang="en-US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54344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標題 1"/>
          <p:cNvSpPr txBox="1">
            <a:spLocks/>
          </p:cNvSpPr>
          <p:nvPr/>
        </p:nvSpPr>
        <p:spPr>
          <a:xfrm>
            <a:off x="838200" y="68317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折腳</a:t>
            </a:r>
            <a:endParaRPr lang="zh-TW" altLang="en-US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grpSp>
        <p:nvGrpSpPr>
          <p:cNvPr id="83" name="群組 82"/>
          <p:cNvGrpSpPr/>
          <p:nvPr/>
        </p:nvGrpSpPr>
        <p:grpSpPr>
          <a:xfrm>
            <a:off x="838200" y="1719839"/>
            <a:ext cx="3221798" cy="4262283"/>
            <a:chOff x="838200" y="1708265"/>
            <a:chExt cx="3221798" cy="4262283"/>
          </a:xfrm>
        </p:grpSpPr>
        <p:grpSp>
          <p:nvGrpSpPr>
            <p:cNvPr id="65" name="群組 64"/>
            <p:cNvGrpSpPr/>
            <p:nvPr/>
          </p:nvGrpSpPr>
          <p:grpSpPr>
            <a:xfrm>
              <a:off x="838200" y="1708265"/>
              <a:ext cx="3221798" cy="4149464"/>
              <a:chOff x="6603675" y="1791393"/>
              <a:chExt cx="3221798" cy="4149464"/>
            </a:xfrm>
          </p:grpSpPr>
          <p:pic>
            <p:nvPicPr>
              <p:cNvPr id="67" name="圖片 66"/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6603675" y="3226232"/>
                <a:ext cx="2647950" cy="2714625"/>
              </a:xfrm>
              <a:prstGeom prst="rect">
                <a:avLst/>
              </a:prstGeom>
            </p:spPr>
          </p:pic>
          <p:pic>
            <p:nvPicPr>
              <p:cNvPr id="68" name="圖片 67"/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249382" y="4307319"/>
                <a:ext cx="1209675" cy="552450"/>
              </a:xfrm>
              <a:prstGeom prst="rect">
                <a:avLst/>
              </a:prstGeom>
            </p:spPr>
          </p:pic>
          <p:cxnSp>
            <p:nvCxnSpPr>
              <p:cNvPr id="69" name="直線接點 68"/>
              <p:cNvCxnSpPr/>
              <p:nvPr/>
            </p:nvCxnSpPr>
            <p:spPr>
              <a:xfrm flipV="1">
                <a:off x="7847445" y="1791393"/>
                <a:ext cx="0" cy="2692400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直線接點 69"/>
              <p:cNvCxnSpPr/>
              <p:nvPr/>
            </p:nvCxnSpPr>
            <p:spPr>
              <a:xfrm flipH="1">
                <a:off x="7832260" y="3855564"/>
                <a:ext cx="1993213" cy="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直線接點 70"/>
              <p:cNvCxnSpPr/>
              <p:nvPr/>
            </p:nvCxnSpPr>
            <p:spPr>
              <a:xfrm flipV="1">
                <a:off x="7841636" y="3855563"/>
                <a:ext cx="782" cy="634074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6" name="文字方塊 65"/>
            <p:cNvSpPr txBox="1"/>
            <p:nvPr/>
          </p:nvSpPr>
          <p:spPr>
            <a:xfrm>
              <a:off x="1196046" y="5508883"/>
              <a:ext cx="18389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chemeClr val="bg1"/>
                  </a:solidFill>
                  <a:latin typeface="Comic Sans MS" panose="030F0702030302020204" pitchFamily="66" charset="0"/>
                  <a:ea typeface="微軟正黑體" panose="020B0604030504040204" pitchFamily="34" charset="-120"/>
                </a:rPr>
                <a:t>向右翻</a:t>
              </a:r>
              <a:endPara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1993392" y="3124631"/>
              <a:ext cx="182880" cy="42324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7" name="群組 96"/>
          <p:cNvGrpSpPr/>
          <p:nvPr/>
        </p:nvGrpSpPr>
        <p:grpSpPr>
          <a:xfrm>
            <a:off x="4478339" y="1196282"/>
            <a:ext cx="3252136" cy="4785840"/>
            <a:chOff x="3985172" y="1166235"/>
            <a:chExt cx="3252136" cy="4785840"/>
          </a:xfrm>
        </p:grpSpPr>
        <p:sp>
          <p:nvSpPr>
            <p:cNvPr id="76" name="文字方塊 75"/>
            <p:cNvSpPr txBox="1"/>
            <p:nvPr/>
          </p:nvSpPr>
          <p:spPr>
            <a:xfrm>
              <a:off x="4373356" y="5490410"/>
              <a:ext cx="18389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rgbClr val="D3EBF2"/>
                  </a:solidFill>
                  <a:latin typeface="Comic Sans MS" panose="030F0702030302020204" pitchFamily="66" charset="0"/>
                  <a:ea typeface="微軟正黑體" panose="020B0604030504040204" pitchFamily="34" charset="-120"/>
                </a:rPr>
                <a:t>抓住共地</a:t>
              </a:r>
              <a:r>
                <a:rPr lang="zh-TW" altLang="en-US" sz="2400" b="1" dirty="0">
                  <a:solidFill>
                    <a:srgbClr val="D3EBF2"/>
                  </a:solidFill>
                  <a:latin typeface="Comic Sans MS" panose="030F0702030302020204" pitchFamily="66" charset="0"/>
                  <a:ea typeface="微軟正黑體" panose="020B0604030504040204" pitchFamily="34" charset="-120"/>
                </a:rPr>
                <a:t>腳</a:t>
              </a:r>
              <a:endParaRPr lang="zh-TW" altLang="en-US" sz="2400" b="1" dirty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5174614" y="3119100"/>
              <a:ext cx="182880" cy="42324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75" name="群組 74"/>
            <p:cNvGrpSpPr/>
            <p:nvPr/>
          </p:nvGrpSpPr>
          <p:grpSpPr>
            <a:xfrm>
              <a:off x="4015510" y="1689792"/>
              <a:ext cx="3221798" cy="4149464"/>
              <a:chOff x="6603675" y="1791393"/>
              <a:chExt cx="3221798" cy="4149464"/>
            </a:xfrm>
          </p:grpSpPr>
          <p:pic>
            <p:nvPicPr>
              <p:cNvPr id="77" name="圖片 76"/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6603675" y="3226232"/>
                <a:ext cx="2647950" cy="2714625"/>
              </a:xfrm>
              <a:prstGeom prst="rect">
                <a:avLst/>
              </a:prstGeom>
            </p:spPr>
          </p:pic>
          <p:pic>
            <p:nvPicPr>
              <p:cNvPr id="78" name="圖片 77"/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249382" y="4307319"/>
                <a:ext cx="1209675" cy="552450"/>
              </a:xfrm>
              <a:prstGeom prst="rect">
                <a:avLst/>
              </a:prstGeom>
            </p:spPr>
          </p:pic>
          <p:cxnSp>
            <p:nvCxnSpPr>
              <p:cNvPr id="79" name="直線接點 78"/>
              <p:cNvCxnSpPr/>
              <p:nvPr/>
            </p:nvCxnSpPr>
            <p:spPr>
              <a:xfrm flipV="1">
                <a:off x="7847445" y="1791393"/>
                <a:ext cx="0" cy="2692400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直線接點 79"/>
              <p:cNvCxnSpPr/>
              <p:nvPr/>
            </p:nvCxnSpPr>
            <p:spPr>
              <a:xfrm flipH="1">
                <a:off x="7832260" y="3855564"/>
                <a:ext cx="1993213" cy="0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直線接點 80"/>
              <p:cNvCxnSpPr/>
              <p:nvPr/>
            </p:nvCxnSpPr>
            <p:spPr>
              <a:xfrm flipV="1">
                <a:off x="7841636" y="3855563"/>
                <a:ext cx="782" cy="634074"/>
              </a:xfrm>
              <a:prstGeom prst="line">
                <a:avLst/>
              </a:prstGeom>
              <a:ln w="76200">
                <a:solidFill>
                  <a:srgbClr val="00B0F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87" name="圖片 86"/>
            <p:cNvPicPr>
              <a:picLocks noChangeAspect="1"/>
            </p:cNvPicPr>
            <p:nvPr/>
          </p:nvPicPr>
          <p:blipFill>
            <a:blip r:embed="rId6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5778" b="96889" l="8000" r="9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912705">
              <a:off x="3985172" y="1166235"/>
              <a:ext cx="2143125" cy="2143125"/>
            </a:xfrm>
            <a:prstGeom prst="rect">
              <a:avLst/>
            </a:prstGeom>
          </p:spPr>
        </p:pic>
      </p:grpSp>
      <p:grpSp>
        <p:nvGrpSpPr>
          <p:cNvPr id="118" name="群組 117"/>
          <p:cNvGrpSpPr/>
          <p:nvPr/>
        </p:nvGrpSpPr>
        <p:grpSpPr>
          <a:xfrm>
            <a:off x="7384585" y="1271011"/>
            <a:ext cx="4238568" cy="4711111"/>
            <a:chOff x="7162383" y="1259437"/>
            <a:chExt cx="4238568" cy="4711111"/>
          </a:xfrm>
        </p:grpSpPr>
        <p:pic>
          <p:nvPicPr>
            <p:cNvPr id="103" name="圖片 102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179153" y="3143104"/>
              <a:ext cx="2647950" cy="2714625"/>
            </a:xfrm>
            <a:prstGeom prst="rect">
              <a:avLst/>
            </a:prstGeom>
          </p:spPr>
        </p:pic>
        <p:sp>
          <p:nvSpPr>
            <p:cNvPr id="99" name="文字方塊 98"/>
            <p:cNvSpPr txBox="1"/>
            <p:nvPr/>
          </p:nvSpPr>
          <p:spPr>
            <a:xfrm>
              <a:off x="8536999" y="5508883"/>
              <a:ext cx="18389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chemeClr val="bg1"/>
                  </a:solidFill>
                  <a:latin typeface="Comic Sans MS" panose="030F0702030302020204" pitchFamily="66" charset="0"/>
                  <a:ea typeface="微軟正黑體" panose="020B0604030504040204" pitchFamily="34" charset="-120"/>
                </a:rPr>
                <a:t>向左折</a:t>
              </a:r>
              <a:endPara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 rot="17493969">
              <a:off x="8695975" y="3189070"/>
              <a:ext cx="182880" cy="42324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04" name="圖片 103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824860" y="4224191"/>
              <a:ext cx="1209675" cy="552450"/>
            </a:xfrm>
            <a:prstGeom prst="rect">
              <a:avLst/>
            </a:prstGeom>
          </p:spPr>
        </p:pic>
        <p:cxnSp>
          <p:nvCxnSpPr>
            <p:cNvPr id="105" name="直線接點 104"/>
            <p:cNvCxnSpPr/>
            <p:nvPr/>
          </p:nvCxnSpPr>
          <p:spPr>
            <a:xfrm flipV="1">
              <a:off x="9422923" y="3666836"/>
              <a:ext cx="0" cy="733829"/>
            </a:xfrm>
            <a:prstGeom prst="line">
              <a:avLst/>
            </a:prstGeom>
            <a:ln w="762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直線接點 105"/>
            <p:cNvCxnSpPr/>
            <p:nvPr/>
          </p:nvCxnSpPr>
          <p:spPr>
            <a:xfrm flipH="1">
              <a:off x="9407738" y="3772436"/>
              <a:ext cx="1993213" cy="0"/>
            </a:xfrm>
            <a:prstGeom prst="line">
              <a:avLst/>
            </a:prstGeom>
            <a:ln w="76200">
              <a:solidFill>
                <a:srgbClr val="00B0F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直線接點 106"/>
            <p:cNvCxnSpPr/>
            <p:nvPr/>
          </p:nvCxnSpPr>
          <p:spPr>
            <a:xfrm flipV="1">
              <a:off x="9417114" y="3772435"/>
              <a:ext cx="782" cy="634074"/>
            </a:xfrm>
            <a:prstGeom prst="line">
              <a:avLst/>
            </a:prstGeom>
            <a:ln w="76200">
              <a:solidFill>
                <a:srgbClr val="00B0F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02" name="圖片 101"/>
            <p:cNvPicPr>
              <a:picLocks noChangeAspect="1"/>
            </p:cNvPicPr>
            <p:nvPr/>
          </p:nvPicPr>
          <p:blipFill>
            <a:blip r:embed="rId6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5778" b="96889" l="8000" r="9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912705">
              <a:off x="7162383" y="1259437"/>
              <a:ext cx="2143125" cy="2143125"/>
            </a:xfrm>
            <a:prstGeom prst="rect">
              <a:avLst/>
            </a:prstGeom>
          </p:spPr>
        </p:pic>
        <p:cxnSp>
          <p:nvCxnSpPr>
            <p:cNvPr id="112" name="直線接點 111"/>
            <p:cNvCxnSpPr/>
            <p:nvPr/>
          </p:nvCxnSpPr>
          <p:spPr>
            <a:xfrm flipH="1" flipV="1">
              <a:off x="8405091" y="3251200"/>
              <a:ext cx="1012023" cy="387927"/>
            </a:xfrm>
            <a:prstGeom prst="line">
              <a:avLst/>
            </a:prstGeom>
            <a:ln w="762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直線接點 113"/>
            <p:cNvCxnSpPr/>
            <p:nvPr/>
          </p:nvCxnSpPr>
          <p:spPr>
            <a:xfrm flipV="1">
              <a:off x="8431594" y="1944001"/>
              <a:ext cx="0" cy="1346200"/>
            </a:xfrm>
            <a:prstGeom prst="line">
              <a:avLst/>
            </a:prstGeom>
            <a:ln w="762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7" name="向左箭號 116"/>
            <p:cNvSpPr/>
            <p:nvPr/>
          </p:nvSpPr>
          <p:spPr>
            <a:xfrm>
              <a:off x="7899670" y="2177658"/>
              <a:ext cx="937260" cy="442681"/>
            </a:xfrm>
            <a:prstGeom prst="lef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25" name="直線接點 124"/>
            <p:cNvCxnSpPr/>
            <p:nvPr/>
          </p:nvCxnSpPr>
          <p:spPr>
            <a:xfrm flipV="1">
              <a:off x="8269548" y="1791373"/>
              <a:ext cx="0" cy="3868648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9" name="群組 118"/>
          <p:cNvGrpSpPr/>
          <p:nvPr/>
        </p:nvGrpSpPr>
        <p:grpSpPr>
          <a:xfrm>
            <a:off x="3834242" y="3676334"/>
            <a:ext cx="482600" cy="492760"/>
            <a:chOff x="2854960" y="3987800"/>
            <a:chExt cx="482600" cy="492760"/>
          </a:xfrm>
          <a:solidFill>
            <a:srgbClr val="FFFF00"/>
          </a:solidFill>
        </p:grpSpPr>
        <p:sp>
          <p:nvSpPr>
            <p:cNvPr id="120" name="＞形箭號 119"/>
            <p:cNvSpPr/>
            <p:nvPr/>
          </p:nvSpPr>
          <p:spPr>
            <a:xfrm>
              <a:off x="2854960" y="3992880"/>
              <a:ext cx="264160" cy="487680"/>
            </a:xfrm>
            <a:prstGeom prst="chevron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21" name="＞形箭號 120"/>
            <p:cNvSpPr/>
            <p:nvPr/>
          </p:nvSpPr>
          <p:spPr>
            <a:xfrm>
              <a:off x="3073400" y="3987800"/>
              <a:ext cx="264160" cy="487680"/>
            </a:xfrm>
            <a:prstGeom prst="chevron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2" name="群組 121"/>
          <p:cNvGrpSpPr/>
          <p:nvPr/>
        </p:nvGrpSpPr>
        <p:grpSpPr>
          <a:xfrm>
            <a:off x="7537201" y="3662447"/>
            <a:ext cx="482600" cy="492760"/>
            <a:chOff x="2854960" y="3987800"/>
            <a:chExt cx="482600" cy="492760"/>
          </a:xfrm>
          <a:solidFill>
            <a:srgbClr val="FFFF00"/>
          </a:solidFill>
        </p:grpSpPr>
        <p:sp>
          <p:nvSpPr>
            <p:cNvPr id="123" name="＞形箭號 122"/>
            <p:cNvSpPr/>
            <p:nvPr/>
          </p:nvSpPr>
          <p:spPr>
            <a:xfrm>
              <a:off x="2854960" y="3992880"/>
              <a:ext cx="264160" cy="487680"/>
            </a:xfrm>
            <a:prstGeom prst="chevron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  <p:sp>
          <p:nvSpPr>
            <p:cNvPr id="124" name="＞形箭號 123"/>
            <p:cNvSpPr/>
            <p:nvPr/>
          </p:nvSpPr>
          <p:spPr>
            <a:xfrm>
              <a:off x="3073400" y="3987800"/>
              <a:ext cx="264160" cy="487680"/>
            </a:xfrm>
            <a:prstGeom prst="chevron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379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content.fkhh1-1.fna.fbcdn.net/v/t1.15752-9/s2048x2048/50211421_366128030885475_1880495664698228736_n.jpg?_nc_cat=105&amp;_nc_ht=scontent.fkhh1-1.fna&amp;oh=5da5aad35f3f70a4cf5d21afc24d1034&amp;oe=5CC4817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51" t="35277" r="39645" b="27714"/>
          <a:stretch/>
        </p:blipFill>
        <p:spPr bwMode="auto">
          <a:xfrm rot="5400000">
            <a:off x="468800" y="2231610"/>
            <a:ext cx="3120885" cy="2335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scontent.fkhh1-2.fna.fbcdn.net/v/t1.15752-9/s2048x2048/49947779_410905042980734_2862447693916012544_n.jpg?_nc_cat=107&amp;_nc_ht=scontent.fkhh1-2.fna&amp;oh=85248a14938fcaabcac1c851b24e5236&amp;oe=5CB8880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79" t="25896" r="40148" b="34287"/>
          <a:stretch/>
        </p:blipFill>
        <p:spPr bwMode="auto">
          <a:xfrm>
            <a:off x="4873053" y="1839016"/>
            <a:ext cx="2553452" cy="312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向右箭號 2"/>
          <p:cNvSpPr/>
          <p:nvPr/>
        </p:nvSpPr>
        <p:spPr>
          <a:xfrm>
            <a:off x="3740074" y="3246057"/>
            <a:ext cx="596348" cy="536713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838201" y="5153742"/>
            <a:ext cx="23588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將「藍色」腳位折成</a:t>
            </a:r>
            <a:r>
              <a:rPr lang="en-US" altLang="zh-TW" sz="24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90</a:t>
            </a:r>
            <a:r>
              <a:rPr lang="zh-TW" altLang="en-US" sz="24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度</a:t>
            </a:r>
            <a:endParaRPr lang="en-US" altLang="zh-TW" sz="24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endParaRPr lang="zh-TW" altLang="en-US" sz="2400" b="1" dirty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4873053" y="5153742"/>
            <a:ext cx="2553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去除多餘的腳</a:t>
            </a:r>
            <a:endParaRPr lang="en-US" altLang="zh-TW" sz="24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9102464" y="5153742"/>
            <a:ext cx="2610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將共地腳往外折</a:t>
            </a:r>
            <a:endParaRPr lang="en-US" altLang="zh-TW" sz="24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grpSp>
        <p:nvGrpSpPr>
          <p:cNvPr id="2" name="群組 1"/>
          <p:cNvGrpSpPr/>
          <p:nvPr/>
        </p:nvGrpSpPr>
        <p:grpSpPr>
          <a:xfrm rot="10800000" flipH="1">
            <a:off x="9102467" y="1839016"/>
            <a:ext cx="2610937" cy="3120886"/>
            <a:chOff x="9102467" y="3318170"/>
            <a:chExt cx="2610937" cy="3120886"/>
          </a:xfrm>
        </p:grpSpPr>
        <p:pic>
          <p:nvPicPr>
            <p:cNvPr id="1032" name="Picture 8" descr="https://scontent.fkhh1-2.fna.fbcdn.net/v/t1.15752-9/50480727_319072545391343_6457941374913216512_n.jpg?_nc_cat=104&amp;_nc_ht=scontent.fkhh1-2.fna&amp;oh=7b34659173c8383b1a8b88d46731cf93&amp;oe=5CB9C1AA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693" t="2900" r="22635" b="8373"/>
            <a:stretch/>
          </p:blipFill>
          <p:spPr bwMode="auto">
            <a:xfrm>
              <a:off x="9102467" y="3318170"/>
              <a:ext cx="2610937" cy="312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橢圓 3"/>
            <p:cNvSpPr/>
            <p:nvPr/>
          </p:nvSpPr>
          <p:spPr>
            <a:xfrm>
              <a:off x="10520225" y="4041398"/>
              <a:ext cx="1193179" cy="2240133"/>
            </a:xfrm>
            <a:prstGeom prst="ellipse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4" name="標題 1"/>
          <p:cNvSpPr txBox="1">
            <a:spLocks/>
          </p:cNvSpPr>
          <p:nvPr/>
        </p:nvSpPr>
        <p:spPr>
          <a:xfrm>
            <a:off x="838200" y="68317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折腳</a:t>
            </a:r>
            <a:endParaRPr lang="zh-TW" altLang="en-US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8045059" y="3246057"/>
            <a:ext cx="596348" cy="536713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2728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/>
      <p:bldP spid="12" grpId="0"/>
      <p:bldP spid="13" grpId="0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Cube</a:t>
            </a:r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製作</a:t>
            </a:r>
            <a:endParaRPr lang="zh-TW" altLang="en-US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pic>
        <p:nvPicPr>
          <p:cNvPr id="2050" name="Picture 2" descr="https://scontent.fkhh1-2.fna.fbcdn.net/v/t1.15752-9/50261119_407981719940275_5822149248598147072_n.jpg?_nc_cat=109&amp;_nc_ht=scontent.fkhh1-2.fna&amp;oh=7fd2e5e0d6fc1e93736ea27228744bd4&amp;oe=5CB6027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1" t="7086" r="14893" b="6939"/>
          <a:stretch/>
        </p:blipFill>
        <p:spPr bwMode="auto">
          <a:xfrm>
            <a:off x="1040296" y="1690688"/>
            <a:ext cx="4353339" cy="417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013173" y="3423962"/>
            <a:ext cx="39590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完成</a:t>
            </a:r>
            <a:r>
              <a:rPr lang="en-US" altLang="zh-TW" sz="40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8</a:t>
            </a:r>
            <a:r>
              <a:rPr lang="zh-TW" altLang="en-US" sz="40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個</a:t>
            </a:r>
            <a:r>
              <a:rPr lang="en-US" altLang="zh-TW" sz="40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endParaRPr lang="zh-TW" altLang="en-US" sz="4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1749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s://scontent.fkhh1-2.fna.fbcdn.net/v/t1.15752-9/50192601_229029254685932_2573710447198863360_n.jpg?_nc_cat=108&amp;_nc_ht=scontent.fkhh1-2.fna&amp;oh=f4d64932e4f0860712f77f9c4c96511d&amp;oe=5CBE80E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65" t="32262" r="33435" b="31809"/>
          <a:stretch/>
        </p:blipFill>
        <p:spPr bwMode="auto">
          <a:xfrm rot="8573420">
            <a:off x="3860847" y="1835999"/>
            <a:ext cx="4117417" cy="41788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模具</a:t>
            </a:r>
            <a:endParaRPr lang="zh-TW" altLang="en-US" b="1" dirty="0">
              <a:solidFill>
                <a:srgbClr val="D3EBF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8164118" y="2180712"/>
            <a:ext cx="36336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將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塞入孔內固定並使相對應的腳位碰在一起</a:t>
            </a:r>
            <a:endParaRPr lang="en-US" altLang="zh-TW" sz="28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endParaRPr lang="en-US" altLang="zh-TW" sz="2800" b="1" dirty="0" smtClean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注意：</a:t>
            </a:r>
            <a:r>
              <a:rPr lang="en-US" altLang="zh-TW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排列方向朝向自己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96253" y="1802982"/>
            <a:ext cx="3545305" cy="4305718"/>
            <a:chOff x="96253" y="1802982"/>
            <a:chExt cx="3545305" cy="4305718"/>
          </a:xfrm>
        </p:grpSpPr>
        <p:sp>
          <p:nvSpPr>
            <p:cNvPr id="2" name="矩形 1"/>
            <p:cNvSpPr/>
            <p:nvPr/>
          </p:nvSpPr>
          <p:spPr>
            <a:xfrm>
              <a:off x="96253" y="1802982"/>
              <a:ext cx="3545305" cy="328236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762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5" name="群組 4"/>
            <p:cNvGrpSpPr/>
            <p:nvPr/>
          </p:nvGrpSpPr>
          <p:grpSpPr>
            <a:xfrm>
              <a:off x="567633" y="1955800"/>
              <a:ext cx="2798891" cy="4152900"/>
              <a:chOff x="1485900" y="508000"/>
              <a:chExt cx="3911600" cy="5803900"/>
            </a:xfrm>
          </p:grpSpPr>
          <p:grpSp>
            <p:nvGrpSpPr>
              <p:cNvPr id="9" name="群組 8"/>
              <p:cNvGrpSpPr/>
              <p:nvPr/>
            </p:nvGrpSpPr>
            <p:grpSpPr>
              <a:xfrm>
                <a:off x="1549400" y="2895600"/>
                <a:ext cx="1219200" cy="3416300"/>
                <a:chOff x="1295400" y="482600"/>
                <a:chExt cx="1219200" cy="3416300"/>
              </a:xfrm>
            </p:grpSpPr>
            <p:sp>
              <p:nvSpPr>
                <p:cNvPr id="10" name="橢圓 9"/>
                <p:cNvSpPr/>
                <p:nvPr/>
              </p:nvSpPr>
              <p:spPr>
                <a:xfrm>
                  <a:off x="1295400" y="939800"/>
                  <a:ext cx="850900" cy="85090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cxnSp>
              <p:nvCxnSpPr>
                <p:cNvPr id="11" name="直線接點 10"/>
                <p:cNvCxnSpPr/>
                <p:nvPr/>
              </p:nvCxnSpPr>
              <p:spPr>
                <a:xfrm>
                  <a:off x="1574800" y="1365250"/>
                  <a:ext cx="0" cy="2533650"/>
                </a:xfrm>
                <a:prstGeom prst="line">
                  <a:avLst/>
                </a:prstGeom>
                <a:ln w="7620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線接點 11"/>
                <p:cNvCxnSpPr/>
                <p:nvPr/>
              </p:nvCxnSpPr>
              <p:spPr>
                <a:xfrm flipV="1">
                  <a:off x="1828800" y="482600"/>
                  <a:ext cx="685800" cy="882650"/>
                </a:xfrm>
                <a:prstGeom prst="line">
                  <a:avLst/>
                </a:prstGeom>
                <a:ln w="76200">
                  <a:solidFill>
                    <a:srgbClr val="FF000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" name="群組 12"/>
              <p:cNvGrpSpPr/>
              <p:nvPr/>
            </p:nvGrpSpPr>
            <p:grpSpPr>
              <a:xfrm>
                <a:off x="4178300" y="2895600"/>
                <a:ext cx="1219200" cy="3416300"/>
                <a:chOff x="1295400" y="482600"/>
                <a:chExt cx="1219200" cy="3416300"/>
              </a:xfrm>
            </p:grpSpPr>
            <p:sp>
              <p:nvSpPr>
                <p:cNvPr id="14" name="橢圓 13"/>
                <p:cNvSpPr/>
                <p:nvPr/>
              </p:nvSpPr>
              <p:spPr>
                <a:xfrm>
                  <a:off x="1295400" y="939800"/>
                  <a:ext cx="850900" cy="85090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cxnSp>
              <p:nvCxnSpPr>
                <p:cNvPr id="15" name="直線接點 14"/>
                <p:cNvCxnSpPr/>
                <p:nvPr/>
              </p:nvCxnSpPr>
              <p:spPr>
                <a:xfrm>
                  <a:off x="1574800" y="1365250"/>
                  <a:ext cx="0" cy="2533650"/>
                </a:xfrm>
                <a:prstGeom prst="line">
                  <a:avLst/>
                </a:prstGeom>
                <a:ln w="7620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線接點 15"/>
                <p:cNvCxnSpPr/>
                <p:nvPr/>
              </p:nvCxnSpPr>
              <p:spPr>
                <a:xfrm flipV="1">
                  <a:off x="1828800" y="482600"/>
                  <a:ext cx="685800" cy="882650"/>
                </a:xfrm>
                <a:prstGeom prst="line">
                  <a:avLst/>
                </a:prstGeom>
                <a:ln w="76200">
                  <a:solidFill>
                    <a:srgbClr val="FF000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群組 16"/>
              <p:cNvGrpSpPr/>
              <p:nvPr/>
            </p:nvGrpSpPr>
            <p:grpSpPr>
              <a:xfrm>
                <a:off x="1485900" y="508000"/>
                <a:ext cx="1219200" cy="3416300"/>
                <a:chOff x="1295400" y="482600"/>
                <a:chExt cx="1219200" cy="3416300"/>
              </a:xfrm>
            </p:grpSpPr>
            <p:sp>
              <p:nvSpPr>
                <p:cNvPr id="18" name="橢圓 17"/>
                <p:cNvSpPr/>
                <p:nvPr/>
              </p:nvSpPr>
              <p:spPr>
                <a:xfrm>
                  <a:off x="1295400" y="939800"/>
                  <a:ext cx="850900" cy="85090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cxnSp>
              <p:nvCxnSpPr>
                <p:cNvPr id="19" name="直線接點 18"/>
                <p:cNvCxnSpPr/>
                <p:nvPr/>
              </p:nvCxnSpPr>
              <p:spPr>
                <a:xfrm>
                  <a:off x="1574800" y="1365250"/>
                  <a:ext cx="0" cy="2533650"/>
                </a:xfrm>
                <a:prstGeom prst="line">
                  <a:avLst/>
                </a:prstGeom>
                <a:ln w="7620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線接點 19"/>
                <p:cNvCxnSpPr/>
                <p:nvPr/>
              </p:nvCxnSpPr>
              <p:spPr>
                <a:xfrm flipV="1">
                  <a:off x="1828800" y="482600"/>
                  <a:ext cx="685800" cy="882650"/>
                </a:xfrm>
                <a:prstGeom prst="line">
                  <a:avLst/>
                </a:prstGeom>
                <a:ln w="76200">
                  <a:solidFill>
                    <a:srgbClr val="FF000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群組 20"/>
              <p:cNvGrpSpPr/>
              <p:nvPr/>
            </p:nvGrpSpPr>
            <p:grpSpPr>
              <a:xfrm>
                <a:off x="4114800" y="508000"/>
                <a:ext cx="1219200" cy="3416300"/>
                <a:chOff x="1295400" y="482600"/>
                <a:chExt cx="1219200" cy="3416300"/>
              </a:xfrm>
            </p:grpSpPr>
            <p:sp>
              <p:nvSpPr>
                <p:cNvPr id="22" name="橢圓 21"/>
                <p:cNvSpPr/>
                <p:nvPr/>
              </p:nvSpPr>
              <p:spPr>
                <a:xfrm>
                  <a:off x="1295400" y="939800"/>
                  <a:ext cx="850900" cy="850900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cxnSp>
              <p:nvCxnSpPr>
                <p:cNvPr id="23" name="直線接點 22"/>
                <p:cNvCxnSpPr/>
                <p:nvPr/>
              </p:nvCxnSpPr>
              <p:spPr>
                <a:xfrm>
                  <a:off x="1574800" y="1365250"/>
                  <a:ext cx="0" cy="2533650"/>
                </a:xfrm>
                <a:prstGeom prst="line">
                  <a:avLst/>
                </a:prstGeom>
                <a:ln w="76200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線接點 23"/>
                <p:cNvCxnSpPr/>
                <p:nvPr/>
              </p:nvCxnSpPr>
              <p:spPr>
                <a:xfrm flipV="1">
                  <a:off x="1828800" y="482600"/>
                  <a:ext cx="685800" cy="882650"/>
                </a:xfrm>
                <a:prstGeom prst="line">
                  <a:avLst/>
                </a:prstGeom>
                <a:ln w="76200">
                  <a:solidFill>
                    <a:srgbClr val="FF000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89512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模具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8164118" y="2180712"/>
            <a:ext cx="36336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將左下角的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折成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90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度，並碰到右邊的腳位</a:t>
            </a:r>
            <a:endParaRPr lang="en-US" altLang="zh-TW" sz="28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endParaRPr lang="en-US" altLang="zh-TW" sz="28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r>
              <a:rPr lang="en-US" altLang="zh-TW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※LED</a:t>
            </a:r>
            <a:r>
              <a:rPr lang="zh-TW" altLang="en-US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不可歪斜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96253" y="1802982"/>
            <a:ext cx="3545305" cy="4305718"/>
            <a:chOff x="96253" y="1802982"/>
            <a:chExt cx="3545305" cy="4305718"/>
          </a:xfrm>
        </p:grpSpPr>
        <p:sp>
          <p:nvSpPr>
            <p:cNvPr id="26" name="矩形 25"/>
            <p:cNvSpPr/>
            <p:nvPr/>
          </p:nvSpPr>
          <p:spPr>
            <a:xfrm>
              <a:off x="96253" y="1802982"/>
              <a:ext cx="3545305" cy="328236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762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9" name="群組 8"/>
            <p:cNvGrpSpPr/>
            <p:nvPr/>
          </p:nvGrpSpPr>
          <p:grpSpPr>
            <a:xfrm>
              <a:off x="613070" y="3664214"/>
              <a:ext cx="2080993" cy="1039866"/>
              <a:chOff x="1295400" y="482600"/>
              <a:chExt cx="2908298" cy="1453268"/>
            </a:xfrm>
          </p:grpSpPr>
          <p:sp>
            <p:nvSpPr>
              <p:cNvPr id="10" name="橢圓 9"/>
              <p:cNvSpPr/>
              <p:nvPr/>
            </p:nvSpPr>
            <p:spPr>
              <a:xfrm>
                <a:off x="1295400" y="939800"/>
                <a:ext cx="850900" cy="850900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1" name="直線接點 10"/>
              <p:cNvCxnSpPr/>
              <p:nvPr/>
            </p:nvCxnSpPr>
            <p:spPr>
              <a:xfrm>
                <a:off x="1574800" y="1365250"/>
                <a:ext cx="0" cy="570618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接點 11"/>
              <p:cNvCxnSpPr/>
              <p:nvPr/>
            </p:nvCxnSpPr>
            <p:spPr>
              <a:xfrm flipV="1">
                <a:off x="1828800" y="482600"/>
                <a:ext cx="685800" cy="88265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線接點 24"/>
              <p:cNvCxnSpPr/>
              <p:nvPr/>
            </p:nvCxnSpPr>
            <p:spPr>
              <a:xfrm flipH="1">
                <a:off x="1511301" y="1935868"/>
                <a:ext cx="2692397" cy="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群組 12"/>
            <p:cNvGrpSpPr/>
            <p:nvPr/>
          </p:nvGrpSpPr>
          <p:grpSpPr>
            <a:xfrm>
              <a:off x="2494142" y="3664214"/>
              <a:ext cx="872382" cy="2444486"/>
              <a:chOff x="1295400" y="482600"/>
              <a:chExt cx="1219200" cy="3416300"/>
            </a:xfrm>
          </p:grpSpPr>
          <p:sp>
            <p:nvSpPr>
              <p:cNvPr id="14" name="橢圓 13"/>
              <p:cNvSpPr/>
              <p:nvPr/>
            </p:nvSpPr>
            <p:spPr>
              <a:xfrm>
                <a:off x="1295400" y="939800"/>
                <a:ext cx="850900" cy="850900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5" name="直線接點 14"/>
              <p:cNvCxnSpPr/>
              <p:nvPr/>
            </p:nvCxnSpPr>
            <p:spPr>
              <a:xfrm>
                <a:off x="1574800" y="1365250"/>
                <a:ext cx="0" cy="253365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接點 15"/>
              <p:cNvCxnSpPr/>
              <p:nvPr/>
            </p:nvCxnSpPr>
            <p:spPr>
              <a:xfrm flipV="1">
                <a:off x="1828800" y="482600"/>
                <a:ext cx="685800" cy="88265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群組 16"/>
            <p:cNvGrpSpPr/>
            <p:nvPr/>
          </p:nvGrpSpPr>
          <p:grpSpPr>
            <a:xfrm>
              <a:off x="567633" y="1955800"/>
              <a:ext cx="872382" cy="2444486"/>
              <a:chOff x="1295400" y="482600"/>
              <a:chExt cx="1219200" cy="3416300"/>
            </a:xfrm>
          </p:grpSpPr>
          <p:sp>
            <p:nvSpPr>
              <p:cNvPr id="18" name="橢圓 17"/>
              <p:cNvSpPr/>
              <p:nvPr/>
            </p:nvSpPr>
            <p:spPr>
              <a:xfrm>
                <a:off x="1295400" y="939800"/>
                <a:ext cx="850900" cy="850900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9" name="直線接點 18"/>
              <p:cNvCxnSpPr/>
              <p:nvPr/>
            </p:nvCxnSpPr>
            <p:spPr>
              <a:xfrm>
                <a:off x="1574800" y="1365250"/>
                <a:ext cx="0" cy="253365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接點 19"/>
              <p:cNvCxnSpPr/>
              <p:nvPr/>
            </p:nvCxnSpPr>
            <p:spPr>
              <a:xfrm flipV="1">
                <a:off x="1828800" y="482600"/>
                <a:ext cx="685800" cy="88265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群組 20"/>
            <p:cNvGrpSpPr/>
            <p:nvPr/>
          </p:nvGrpSpPr>
          <p:grpSpPr>
            <a:xfrm>
              <a:off x="2448706" y="1955800"/>
              <a:ext cx="872382" cy="2444486"/>
              <a:chOff x="1295400" y="482600"/>
              <a:chExt cx="1219200" cy="3416300"/>
            </a:xfrm>
          </p:grpSpPr>
          <p:sp>
            <p:nvSpPr>
              <p:cNvPr id="22" name="橢圓 21"/>
              <p:cNvSpPr/>
              <p:nvPr/>
            </p:nvSpPr>
            <p:spPr>
              <a:xfrm>
                <a:off x="1295400" y="939800"/>
                <a:ext cx="850900" cy="850900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23" name="直線接點 22"/>
              <p:cNvCxnSpPr/>
              <p:nvPr/>
            </p:nvCxnSpPr>
            <p:spPr>
              <a:xfrm>
                <a:off x="1574800" y="1365250"/>
                <a:ext cx="0" cy="2533650"/>
              </a:xfrm>
              <a:prstGeom prst="line">
                <a:avLst/>
              </a:prstGeom>
              <a:ln w="762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/>
              <p:cNvCxnSpPr/>
              <p:nvPr/>
            </p:nvCxnSpPr>
            <p:spPr>
              <a:xfrm flipV="1">
                <a:off x="1828800" y="482600"/>
                <a:ext cx="685800" cy="88265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pic>
        <p:nvPicPr>
          <p:cNvPr id="27" name="Picture 4" descr="https://scontent.fkhh1-2.fna.fbcdn.net/v/t1.15752-9/49348881_235550000690337_7623270430152851456_n.jpg?_nc_cat=111&amp;_nc_ht=scontent.fkhh1-2.fna&amp;oh=c9ddb2636203b41271556322dcf92916&amp;oe=5CD2C62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8" t="7616" r="13229" b="10972"/>
          <a:stretch/>
        </p:blipFill>
        <p:spPr bwMode="auto">
          <a:xfrm rot="13500000">
            <a:off x="3896792" y="1735251"/>
            <a:ext cx="4173644" cy="41796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850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scontent.fkhh1-2.fna.fbcdn.net/v/t1.15752-9/50309832_418823655325628_307547738889781248_n.jpg?_nc_cat=111&amp;_nc_ht=scontent.fkhh1-2.fna&amp;oh=32b5ab96170e28ea6fe3dbbf86495fb8&amp;oe=5CB732F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" t="23142" r="37269" b="36719"/>
          <a:stretch/>
        </p:blipFill>
        <p:spPr bwMode="auto">
          <a:xfrm rot="13500000">
            <a:off x="1943099" y="929579"/>
            <a:ext cx="3721100" cy="3670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scontent.fkhh1-2.fna.fbcdn.net/v/t1.15752-9/49348881_235550000690337_7623270430152851456_n.jpg?_nc_cat=111&amp;_nc_ht=scontent.fkhh1-2.fna&amp;oh=c9ddb2636203b41271556322dcf92916&amp;oe=5CD2C62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8" t="7616" r="13229" b="10972"/>
          <a:stretch/>
        </p:blipFill>
        <p:spPr bwMode="auto">
          <a:xfrm rot="13500000">
            <a:off x="6265025" y="2109703"/>
            <a:ext cx="3740464" cy="374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等腰三角形 26"/>
          <p:cNvSpPr/>
          <p:nvPr/>
        </p:nvSpPr>
        <p:spPr>
          <a:xfrm rot="10800000">
            <a:off x="3803649" y="151474"/>
            <a:ext cx="5213577" cy="2613255"/>
          </a:xfrm>
          <a:prstGeom prst="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0" name="等腰三角形 29"/>
          <p:cNvSpPr/>
          <p:nvPr/>
        </p:nvSpPr>
        <p:spPr>
          <a:xfrm>
            <a:off x="2888140" y="3982604"/>
            <a:ext cx="5213577" cy="2613255"/>
          </a:xfrm>
          <a:prstGeom prst="triangle">
            <a:avLst/>
          </a:prstGeom>
          <a:solidFill>
            <a:srgbClr val="30A68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/>
          <p:cNvSpPr txBox="1"/>
          <p:nvPr/>
        </p:nvSpPr>
        <p:spPr>
          <a:xfrm>
            <a:off x="4202559" y="5509868"/>
            <a:ext cx="25847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折起來的腳要碰到右邊的腳</a:t>
            </a:r>
            <a:endParaRPr lang="zh-TW" alt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5240885" y="377315"/>
            <a:ext cx="26298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</a:t>
            </a:r>
            <a:r>
              <a:rPr lang="en-US" altLang="zh-TW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維持垂直或平行</a:t>
            </a:r>
            <a:endParaRPr lang="zh-TW" alt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橢圓 1"/>
          <p:cNvSpPr/>
          <p:nvPr/>
        </p:nvSpPr>
        <p:spPr>
          <a:xfrm>
            <a:off x="7946824" y="4409954"/>
            <a:ext cx="1011098" cy="96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接點 8"/>
          <p:cNvCxnSpPr/>
          <p:nvPr/>
        </p:nvCxnSpPr>
        <p:spPr>
          <a:xfrm>
            <a:off x="7434469" y="4731666"/>
            <a:ext cx="69574" cy="2782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7504043" y="5009962"/>
            <a:ext cx="934279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群組 7"/>
          <p:cNvGrpSpPr/>
          <p:nvPr/>
        </p:nvGrpSpPr>
        <p:grpSpPr>
          <a:xfrm>
            <a:off x="2443832" y="2255442"/>
            <a:ext cx="1590751" cy="1693622"/>
            <a:chOff x="2443832" y="2255442"/>
            <a:chExt cx="1590751" cy="1693622"/>
          </a:xfrm>
        </p:grpSpPr>
        <p:cxnSp>
          <p:nvCxnSpPr>
            <p:cNvPr id="4" name="直線接點 3"/>
            <p:cNvCxnSpPr/>
            <p:nvPr/>
          </p:nvCxnSpPr>
          <p:spPr>
            <a:xfrm flipH="1">
              <a:off x="3669175" y="2303362"/>
              <a:ext cx="289367" cy="254643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直線接點 12"/>
            <p:cNvCxnSpPr/>
            <p:nvPr/>
          </p:nvCxnSpPr>
          <p:spPr>
            <a:xfrm flipH="1">
              <a:off x="3576577" y="3349707"/>
              <a:ext cx="458006" cy="599357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直線接點 13"/>
            <p:cNvCxnSpPr/>
            <p:nvPr/>
          </p:nvCxnSpPr>
          <p:spPr>
            <a:xfrm flipH="1">
              <a:off x="2459603" y="3222385"/>
              <a:ext cx="717905" cy="59589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直線接點 14"/>
            <p:cNvCxnSpPr/>
            <p:nvPr/>
          </p:nvCxnSpPr>
          <p:spPr>
            <a:xfrm flipH="1">
              <a:off x="2443832" y="2255442"/>
              <a:ext cx="557840" cy="344958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2536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8" grpId="0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scontent.fkhh1-2.fna.fbcdn.net/v/t1.15752-9/50273930_391813731573879_1098567748583161856_n.jpg?_nc_cat=108&amp;_nc_ht=scontent.fkhh1-2.fna&amp;oh=aff8bd1003f9942c556cf63110b53839&amp;oe=5CB366C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8" t="7618" r="11254" b="1609"/>
          <a:stretch/>
        </p:blipFill>
        <p:spPr bwMode="auto">
          <a:xfrm>
            <a:off x="6964589" y="730822"/>
            <a:ext cx="4820920" cy="46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s://scontent.fkhh1-2.fna.fbcdn.net/v/t1.15752-9/50679503_2263308117326680_1147082591057215488_n.jpg?_nc_cat=109&amp;_nc_ht=scontent.fkhh1-2.fna&amp;oh=6674523aa91de713b4b65f5ce3c796be&amp;oe=5CCDF17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9" t="9838" r="21649" b="4976"/>
          <a:stretch/>
        </p:blipFill>
        <p:spPr bwMode="auto">
          <a:xfrm>
            <a:off x="3132862" y="730822"/>
            <a:ext cx="3703320" cy="46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直線接點 7"/>
          <p:cNvCxnSpPr/>
          <p:nvPr/>
        </p:nvCxnSpPr>
        <p:spPr>
          <a:xfrm flipH="1">
            <a:off x="3695434" y="2504105"/>
            <a:ext cx="775252" cy="104360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 flipH="1">
            <a:off x="4361356" y="2752583"/>
            <a:ext cx="1400038" cy="238539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 flipH="1" flipV="1">
            <a:off x="3695434" y="3547714"/>
            <a:ext cx="1365941" cy="49695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橢圓 10"/>
          <p:cNvSpPr/>
          <p:nvPr/>
        </p:nvSpPr>
        <p:spPr>
          <a:xfrm>
            <a:off x="3402228" y="3203307"/>
            <a:ext cx="646045" cy="665922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4708534" y="3706740"/>
            <a:ext cx="646045" cy="665922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/>
          <p:cNvSpPr/>
          <p:nvPr/>
        </p:nvSpPr>
        <p:spPr>
          <a:xfrm>
            <a:off x="4916567" y="3332067"/>
            <a:ext cx="646045" cy="665922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634999" y="5397335"/>
            <a:ext cx="10915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用烙鐵把接線處焊接在一起</a:t>
            </a:r>
            <a:r>
              <a:rPr lang="en-US" altLang="zh-TW" sz="28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焊接三個點</a:t>
            </a:r>
            <a:r>
              <a:rPr lang="en-US" altLang="zh-TW" sz="28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)</a:t>
            </a: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注意：焊接時不能焊</a:t>
            </a:r>
            <a:r>
              <a:rPr lang="zh-TW" altLang="en-US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到任何其他腳位</a:t>
            </a:r>
            <a:r>
              <a:rPr lang="zh-TW" altLang="en-US" sz="2800" b="1" dirty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（</a:t>
            </a:r>
            <a:r>
              <a:rPr lang="zh-TW" altLang="en-US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包含剛剛剪掉的兩隻腳），</a:t>
            </a:r>
            <a:r>
              <a:rPr lang="zh-TW" altLang="en-US" sz="2800" b="1" dirty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否則會短路</a:t>
            </a:r>
          </a:p>
        </p:txBody>
      </p:sp>
      <p:grpSp>
        <p:nvGrpSpPr>
          <p:cNvPr id="15" name="群組 14"/>
          <p:cNvGrpSpPr/>
          <p:nvPr/>
        </p:nvGrpSpPr>
        <p:grpSpPr>
          <a:xfrm>
            <a:off x="759087" y="1949534"/>
            <a:ext cx="1922467" cy="2852492"/>
            <a:chOff x="1485900" y="508000"/>
            <a:chExt cx="3911600" cy="5803900"/>
          </a:xfrm>
        </p:grpSpPr>
        <p:grpSp>
          <p:nvGrpSpPr>
            <p:cNvPr id="16" name="群組 15"/>
            <p:cNvGrpSpPr/>
            <p:nvPr/>
          </p:nvGrpSpPr>
          <p:grpSpPr>
            <a:xfrm>
              <a:off x="1549400" y="2895600"/>
              <a:ext cx="1219200" cy="1308100"/>
              <a:chOff x="1295400" y="482600"/>
              <a:chExt cx="1219200" cy="1308100"/>
            </a:xfrm>
          </p:grpSpPr>
          <p:sp>
            <p:nvSpPr>
              <p:cNvPr id="29" name="橢圓 28"/>
              <p:cNvSpPr/>
              <p:nvPr/>
            </p:nvSpPr>
            <p:spPr>
              <a:xfrm>
                <a:off x="1295400" y="939800"/>
                <a:ext cx="850900" cy="8509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30" name="直線接點 29"/>
              <p:cNvCxnSpPr/>
              <p:nvPr/>
            </p:nvCxnSpPr>
            <p:spPr>
              <a:xfrm flipV="1">
                <a:off x="1828800" y="482600"/>
                <a:ext cx="685800" cy="882650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群組 16"/>
            <p:cNvGrpSpPr/>
            <p:nvPr/>
          </p:nvGrpSpPr>
          <p:grpSpPr>
            <a:xfrm>
              <a:off x="4178300" y="2895600"/>
              <a:ext cx="1219200" cy="3416300"/>
              <a:chOff x="1295400" y="482600"/>
              <a:chExt cx="1219200" cy="3416300"/>
            </a:xfrm>
          </p:grpSpPr>
          <p:sp>
            <p:nvSpPr>
              <p:cNvPr id="26" name="橢圓 25"/>
              <p:cNvSpPr/>
              <p:nvPr/>
            </p:nvSpPr>
            <p:spPr>
              <a:xfrm>
                <a:off x="1295400" y="939800"/>
                <a:ext cx="850900" cy="8509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27" name="直線接點 26"/>
              <p:cNvCxnSpPr/>
              <p:nvPr/>
            </p:nvCxnSpPr>
            <p:spPr>
              <a:xfrm>
                <a:off x="1574800" y="1365250"/>
                <a:ext cx="0" cy="2533650"/>
              </a:xfrm>
              <a:prstGeom prst="line">
                <a:avLst/>
              </a:prstGeom>
              <a:ln w="76200">
                <a:solidFill>
                  <a:srgbClr val="48C09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接點 27"/>
              <p:cNvCxnSpPr/>
              <p:nvPr/>
            </p:nvCxnSpPr>
            <p:spPr>
              <a:xfrm flipV="1">
                <a:off x="1828800" y="482600"/>
                <a:ext cx="685800" cy="882650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群組 17"/>
            <p:cNvGrpSpPr/>
            <p:nvPr/>
          </p:nvGrpSpPr>
          <p:grpSpPr>
            <a:xfrm>
              <a:off x="1485900" y="508000"/>
              <a:ext cx="1219200" cy="3416300"/>
              <a:chOff x="1295400" y="482600"/>
              <a:chExt cx="1219200" cy="3416300"/>
            </a:xfrm>
          </p:grpSpPr>
          <p:sp>
            <p:nvSpPr>
              <p:cNvPr id="23" name="橢圓 22"/>
              <p:cNvSpPr/>
              <p:nvPr/>
            </p:nvSpPr>
            <p:spPr>
              <a:xfrm>
                <a:off x="1295400" y="939800"/>
                <a:ext cx="850900" cy="8509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24" name="直線接點 23"/>
              <p:cNvCxnSpPr/>
              <p:nvPr/>
            </p:nvCxnSpPr>
            <p:spPr>
              <a:xfrm>
                <a:off x="1574800" y="1365250"/>
                <a:ext cx="0" cy="2533650"/>
              </a:xfrm>
              <a:prstGeom prst="line">
                <a:avLst/>
              </a:prstGeom>
              <a:ln w="76200">
                <a:solidFill>
                  <a:srgbClr val="48C09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接點 24"/>
              <p:cNvCxnSpPr/>
              <p:nvPr/>
            </p:nvCxnSpPr>
            <p:spPr>
              <a:xfrm flipV="1">
                <a:off x="1828800" y="482600"/>
                <a:ext cx="685800" cy="882650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群組 18"/>
            <p:cNvGrpSpPr/>
            <p:nvPr/>
          </p:nvGrpSpPr>
          <p:grpSpPr>
            <a:xfrm>
              <a:off x="4114800" y="508000"/>
              <a:ext cx="1219200" cy="3416300"/>
              <a:chOff x="1295400" y="482600"/>
              <a:chExt cx="1219200" cy="3416300"/>
            </a:xfrm>
          </p:grpSpPr>
          <p:sp>
            <p:nvSpPr>
              <p:cNvPr id="20" name="橢圓 19"/>
              <p:cNvSpPr/>
              <p:nvPr/>
            </p:nvSpPr>
            <p:spPr>
              <a:xfrm>
                <a:off x="1295400" y="939800"/>
                <a:ext cx="850900" cy="8509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21" name="直線接點 20"/>
              <p:cNvCxnSpPr/>
              <p:nvPr/>
            </p:nvCxnSpPr>
            <p:spPr>
              <a:xfrm>
                <a:off x="1574800" y="1365250"/>
                <a:ext cx="0" cy="2533650"/>
              </a:xfrm>
              <a:prstGeom prst="line">
                <a:avLst/>
              </a:prstGeom>
              <a:ln w="76200">
                <a:solidFill>
                  <a:srgbClr val="48C09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接點 21"/>
              <p:cNvCxnSpPr/>
              <p:nvPr/>
            </p:nvCxnSpPr>
            <p:spPr>
              <a:xfrm flipV="1">
                <a:off x="1828800" y="482600"/>
                <a:ext cx="685800" cy="882650"/>
              </a:xfrm>
              <a:prstGeom prst="line">
                <a:avLst/>
              </a:prstGeom>
              <a:ln w="762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1" name="直線接點 30"/>
          <p:cNvCxnSpPr/>
          <p:nvPr/>
        </p:nvCxnSpPr>
        <p:spPr>
          <a:xfrm>
            <a:off x="932093" y="3662498"/>
            <a:ext cx="0" cy="286738"/>
          </a:xfrm>
          <a:prstGeom prst="line">
            <a:avLst/>
          </a:prstGeom>
          <a:ln w="76200">
            <a:solidFill>
              <a:srgbClr val="48C0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>
            <a:off x="896407" y="3956064"/>
            <a:ext cx="1323256" cy="0"/>
          </a:xfrm>
          <a:prstGeom prst="line">
            <a:avLst/>
          </a:prstGeom>
          <a:ln w="76200">
            <a:solidFill>
              <a:srgbClr val="48C0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向右箭號 32"/>
          <p:cNvSpPr/>
          <p:nvPr/>
        </p:nvSpPr>
        <p:spPr>
          <a:xfrm rot="2142063">
            <a:off x="228053" y="3257908"/>
            <a:ext cx="593938" cy="41351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向右箭號 33"/>
          <p:cNvSpPr/>
          <p:nvPr/>
        </p:nvSpPr>
        <p:spPr>
          <a:xfrm rot="1940592">
            <a:off x="1498768" y="3169021"/>
            <a:ext cx="593938" cy="413518"/>
          </a:xfrm>
          <a:prstGeom prst="rightArrow">
            <a:avLst>
              <a:gd name="adj1" fmla="val 51670"/>
              <a:gd name="adj2" fmla="val 5000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向右箭號 34"/>
          <p:cNvSpPr/>
          <p:nvPr/>
        </p:nvSpPr>
        <p:spPr>
          <a:xfrm rot="12904479">
            <a:off x="2253338" y="3982144"/>
            <a:ext cx="593938" cy="41351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8368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33" grpId="0" animBg="1"/>
      <p:bldP spid="34" grpId="0" animBg="1"/>
      <p:bldP spid="3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物件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8039841"/>
              </p:ext>
            </p:extLst>
          </p:nvPr>
        </p:nvGraphicFramePr>
        <p:xfrm>
          <a:off x="6307521" y="791014"/>
          <a:ext cx="5269954" cy="4606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Image" r:id="rId3" imgW="7059960" imgH="6171120" progId="Photoshop.Image.18">
                  <p:embed/>
                </p:oleObj>
              </mc:Choice>
              <mc:Fallback>
                <p:oleObj name="Image" r:id="rId3" imgW="7059960" imgH="6171120" progId="Photoshop.Image.18">
                  <p:embed/>
                  <p:pic>
                    <p:nvPicPr>
                      <p:cNvPr id="10" name="物件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07521" y="791014"/>
                        <a:ext cx="5269954" cy="4606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直線接點 14"/>
          <p:cNvCxnSpPr/>
          <p:nvPr/>
        </p:nvCxnSpPr>
        <p:spPr>
          <a:xfrm flipV="1">
            <a:off x="7863866" y="3263498"/>
            <a:ext cx="278295" cy="34440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>
            <a:off x="8003014" y="1302026"/>
            <a:ext cx="129208" cy="196147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 flipV="1">
            <a:off x="9763343" y="3263498"/>
            <a:ext cx="278295" cy="34440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9902491" y="1302026"/>
            <a:ext cx="129208" cy="196147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6" descr="https://scontent.fkhh1-2.fna.fbcdn.net/v/t1.15752-9/50679503_2263308117326680_1147082591057215488_n.jpg?_nc_cat=109&amp;_nc_ht=scontent.fkhh1-2.fna&amp;oh=6674523aa91de713b4b65f5ce3c796be&amp;oe=5CCDF17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1" t="9838" r="7951" b="4976"/>
          <a:stretch/>
        </p:blipFill>
        <p:spPr bwMode="auto">
          <a:xfrm>
            <a:off x="819552" y="791014"/>
            <a:ext cx="5175527" cy="46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橢圓 1"/>
          <p:cNvSpPr/>
          <p:nvPr/>
        </p:nvSpPr>
        <p:spPr>
          <a:xfrm>
            <a:off x="1597306" y="2937708"/>
            <a:ext cx="1064871" cy="9959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橢圓 20"/>
          <p:cNvSpPr/>
          <p:nvPr/>
        </p:nvSpPr>
        <p:spPr>
          <a:xfrm>
            <a:off x="2895607" y="3354396"/>
            <a:ext cx="1064871" cy="9959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1754891" y="4073589"/>
            <a:ext cx="14157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注意</a:t>
            </a:r>
            <a:endParaRPr lang="en-US" altLang="zh-TW" sz="2400" b="1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不可短路</a:t>
            </a:r>
            <a:endParaRPr lang="en-US" altLang="zh-TW" sz="2400" b="1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不可假</a:t>
            </a:r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焊</a:t>
            </a:r>
          </a:p>
        </p:txBody>
      </p:sp>
      <p:sp>
        <p:nvSpPr>
          <p:cNvPr id="12" name="文字方塊 11"/>
          <p:cNvSpPr txBox="1"/>
          <p:nvPr/>
        </p:nvSpPr>
        <p:spPr>
          <a:xfrm>
            <a:off x="6278460" y="5397335"/>
            <a:ext cx="52724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調整</a:t>
            </a:r>
            <a:r>
              <a:rPr lang="en-US" altLang="zh-TW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腳位整齊，共地腳要垂直</a:t>
            </a:r>
            <a:endParaRPr lang="zh-TW" altLang="en-US" sz="2800" b="1" dirty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/>
          <p:cNvCxnSpPr/>
          <p:nvPr/>
        </p:nvCxnSpPr>
        <p:spPr>
          <a:xfrm flipH="1">
            <a:off x="8207204" y="1302026"/>
            <a:ext cx="9939" cy="3280829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flipH="1">
            <a:off x="10086126" y="1302026"/>
            <a:ext cx="9939" cy="3280829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933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1" grpId="0" animBg="1"/>
      <p:bldP spid="5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https://scontent.fkhh1-2.fna.fbcdn.net/v/t1.15752-9/50229481_342697026460330_6038863102101946368_n.jpg?_nc_cat=110&amp;_nc_ht=scontent.fkhh1-2.fna&amp;oh=5d073cf6528c58220fa5c5b01ce5170a&amp;oe=5CB847B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07" t="27031" r="19767" b="36719"/>
          <a:stretch/>
        </p:blipFill>
        <p:spPr bwMode="auto">
          <a:xfrm>
            <a:off x="6743700" y="315658"/>
            <a:ext cx="4610100" cy="4557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橢圓 8"/>
          <p:cNvSpPr/>
          <p:nvPr/>
        </p:nvSpPr>
        <p:spPr>
          <a:xfrm>
            <a:off x="7652674" y="2057495"/>
            <a:ext cx="825404" cy="850800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8677833" y="1351817"/>
            <a:ext cx="825404" cy="850800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9603114" y="1988927"/>
            <a:ext cx="825404" cy="850800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/>
          <p:cNvSpPr/>
          <p:nvPr/>
        </p:nvSpPr>
        <p:spPr>
          <a:xfrm>
            <a:off x="8677833" y="2687194"/>
            <a:ext cx="825404" cy="850800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194" name="Picture 2" descr="https://scontent.fkhh1-1.fna.fbcdn.net/v/t1.15752-9/50522243_2039869752768297_1657092094688231424_n.jpg?_nc_cat=105&amp;_nc_ht=scontent.fkhh1-1.fna&amp;oh=c247d908cff4ab81c6f0cf4fb19afaa8&amp;oe=5CBAB40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8" r="13875" b="14333"/>
          <a:stretch/>
        </p:blipFill>
        <p:spPr bwMode="auto">
          <a:xfrm>
            <a:off x="778013" y="312484"/>
            <a:ext cx="5107910" cy="4560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線接點 4"/>
          <p:cNvCxnSpPr/>
          <p:nvPr/>
        </p:nvCxnSpPr>
        <p:spPr>
          <a:xfrm>
            <a:off x="2405270" y="2365811"/>
            <a:ext cx="248478" cy="208074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>
            <a:off x="2375453" y="457498"/>
            <a:ext cx="124239" cy="238222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橢圓 3"/>
          <p:cNvSpPr/>
          <p:nvPr/>
        </p:nvSpPr>
        <p:spPr>
          <a:xfrm>
            <a:off x="1917907" y="2057495"/>
            <a:ext cx="1163569" cy="1199369"/>
          </a:xfrm>
          <a:prstGeom prst="ellipse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1052014" y="3425611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將共地腳焊在一起</a:t>
            </a:r>
            <a:endParaRPr lang="zh-TW" altLang="en-US" sz="2400" b="1" dirty="0">
              <a:solidFill>
                <a:schemeClr val="accent1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7305431" y="4896283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共有四個共地點需要焊接</a:t>
            </a:r>
            <a:endParaRPr lang="zh-TW" altLang="en-US" sz="2400" b="1" dirty="0">
              <a:solidFill>
                <a:schemeClr val="accent1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778013" y="5042118"/>
            <a:ext cx="105757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兩人合作：</a:t>
            </a:r>
            <a:endParaRPr lang="en-US" altLang="zh-TW" sz="28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完成上下兩層</a:t>
            </a:r>
            <a:r>
              <a:rPr lang="en-US" altLang="zh-TW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焊接後，請其中一個人幫忙拿著上下兩層</a:t>
            </a:r>
            <a:r>
              <a:rPr lang="en-US" altLang="zh-TW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，另一個人則負責將上下</a:t>
            </a:r>
            <a:r>
              <a:rPr lang="en-US" altLang="zh-TW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接腳焊接在</a:t>
            </a:r>
            <a:r>
              <a:rPr lang="zh-TW" altLang="en-US" sz="24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一起</a:t>
            </a:r>
            <a:r>
              <a:rPr lang="en-US" altLang="zh-TW" sz="24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共</a:t>
            </a:r>
            <a:r>
              <a: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地腳接共</a:t>
            </a:r>
            <a:r>
              <a:rPr lang="zh-TW" altLang="en-US" sz="24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地腳</a:t>
            </a:r>
            <a:r>
              <a:rPr lang="en-US" altLang="zh-TW" sz="24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)</a:t>
            </a:r>
            <a:endParaRPr lang="en-US" altLang="zh-TW" sz="24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r>
              <a:rPr lang="en-US" altLang="zh-TW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需焊接四個點</a:t>
            </a:r>
            <a:r>
              <a:rPr lang="en-US" altLang="zh-TW" sz="24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)</a:t>
            </a:r>
            <a:endParaRPr lang="zh-TW" altLang="en-US" sz="24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10293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  <p:bldP spid="14" grpId="0" animBg="1"/>
      <p:bldP spid="4" grpId="0" animBg="1"/>
      <p:bldP spid="11" grpId="0"/>
      <p:bldP spid="15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3174882" y="264043"/>
            <a:ext cx="6329916" cy="6329914"/>
          </a:xfrm>
          <a:prstGeom prst="ellipse">
            <a:avLst/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椭圆 4"/>
          <p:cNvSpPr>
            <a:spLocks noChangeAspect="1"/>
          </p:cNvSpPr>
          <p:nvPr/>
        </p:nvSpPr>
        <p:spPr>
          <a:xfrm>
            <a:off x="-2877880" y="542262"/>
            <a:ext cx="5773480" cy="5773478"/>
          </a:xfrm>
          <a:prstGeom prst="ellipse">
            <a:avLst/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-2589206" y="830935"/>
            <a:ext cx="5196132" cy="5196130"/>
          </a:xfrm>
          <a:prstGeom prst="ellipse">
            <a:avLst/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12" name="椭圆 11"/>
          <p:cNvSpPr>
            <a:spLocks noChangeAspect="1"/>
          </p:cNvSpPr>
          <p:nvPr/>
        </p:nvSpPr>
        <p:spPr>
          <a:xfrm>
            <a:off x="-2319316" y="1119609"/>
            <a:ext cx="4618784" cy="461878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-3058814" y="371233"/>
            <a:ext cx="6115536" cy="6115534"/>
          </a:xfrm>
          <a:prstGeom prst="ellipse">
            <a:avLst/>
          </a:prstGeom>
          <a:gradFill>
            <a:gsLst>
              <a:gs pos="54000">
                <a:srgbClr val="FFFFFF">
                  <a:alpha val="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51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-2319080" y="1119609"/>
            <a:ext cx="4618784" cy="4618782"/>
          </a:xfrm>
          <a:prstGeom prst="ellipse">
            <a:avLst/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弧形 15"/>
          <p:cNvSpPr/>
          <p:nvPr/>
        </p:nvSpPr>
        <p:spPr>
          <a:xfrm>
            <a:off x="-4136000" y="-697194"/>
            <a:ext cx="8252388" cy="8252388"/>
          </a:xfrm>
          <a:prstGeom prst="arc">
            <a:avLst>
              <a:gd name="adj1" fmla="val 19688952"/>
              <a:gd name="adj2" fmla="val 3424238"/>
            </a:avLst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弧形 16"/>
          <p:cNvSpPr/>
          <p:nvPr/>
        </p:nvSpPr>
        <p:spPr>
          <a:xfrm>
            <a:off x="-5071273" y="-1632349"/>
            <a:ext cx="10122698" cy="10122698"/>
          </a:xfrm>
          <a:prstGeom prst="arc">
            <a:avLst>
              <a:gd name="adj1" fmla="val 21106816"/>
              <a:gd name="adj2" fmla="val 2559178"/>
            </a:avLst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弧形 17"/>
          <p:cNvSpPr/>
          <p:nvPr/>
        </p:nvSpPr>
        <p:spPr>
          <a:xfrm>
            <a:off x="-6007898" y="-2568974"/>
            <a:ext cx="11995948" cy="11995948"/>
          </a:xfrm>
          <a:prstGeom prst="arc">
            <a:avLst>
              <a:gd name="adj1" fmla="val 403816"/>
              <a:gd name="adj2" fmla="val 2111295"/>
            </a:avLst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弧形 18"/>
          <p:cNvSpPr/>
          <p:nvPr/>
        </p:nvSpPr>
        <p:spPr>
          <a:xfrm>
            <a:off x="-6944523" y="-3505599"/>
            <a:ext cx="13869198" cy="13869198"/>
          </a:xfrm>
          <a:prstGeom prst="arc">
            <a:avLst>
              <a:gd name="adj1" fmla="val 1097148"/>
              <a:gd name="adj2" fmla="val 1775339"/>
            </a:avLst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27114" y="1228398"/>
            <a:ext cx="583814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rgbClr val="E1F0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Light" pitchFamily="50" charset="0"/>
              </a:rPr>
              <a:t>C</a:t>
            </a:r>
          </a:p>
          <a:p>
            <a:r>
              <a:rPr lang="en-US" altLang="zh-CN" sz="4000" dirty="0" smtClean="0">
                <a:solidFill>
                  <a:srgbClr val="E1F0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Light" pitchFamily="50" charset="0"/>
              </a:rPr>
              <a:t>O</a:t>
            </a:r>
          </a:p>
          <a:p>
            <a:r>
              <a:rPr lang="en-US" altLang="zh-CN" sz="4000" dirty="0" smtClean="0">
                <a:solidFill>
                  <a:srgbClr val="E1F0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Light" pitchFamily="50" charset="0"/>
              </a:rPr>
              <a:t>N</a:t>
            </a:r>
          </a:p>
          <a:p>
            <a:r>
              <a:rPr lang="en-US" altLang="zh-CN" sz="4000" dirty="0" smtClean="0">
                <a:solidFill>
                  <a:srgbClr val="E1F0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Light" pitchFamily="50" charset="0"/>
              </a:rPr>
              <a:t>T</a:t>
            </a:r>
          </a:p>
          <a:p>
            <a:r>
              <a:rPr lang="en-US" altLang="zh-CN" sz="4000" dirty="0" smtClean="0">
                <a:solidFill>
                  <a:srgbClr val="E1F0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Light" pitchFamily="50" charset="0"/>
              </a:rPr>
              <a:t>E</a:t>
            </a:r>
          </a:p>
          <a:p>
            <a:r>
              <a:rPr lang="en-US" altLang="zh-CN" sz="4000" dirty="0" smtClean="0">
                <a:solidFill>
                  <a:srgbClr val="E1F0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Light" pitchFamily="50" charset="0"/>
              </a:rPr>
              <a:t>N</a:t>
            </a:r>
          </a:p>
          <a:p>
            <a:r>
              <a:rPr lang="en-US" altLang="zh-CN" sz="4000" dirty="0" smtClean="0">
                <a:solidFill>
                  <a:srgbClr val="E1F0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Light" pitchFamily="50" charset="0"/>
              </a:rPr>
              <a:t>T</a:t>
            </a:r>
          </a:p>
        </p:txBody>
      </p:sp>
      <p:sp>
        <p:nvSpPr>
          <p:cNvPr id="22" name="椭圆 21"/>
          <p:cNvSpPr/>
          <p:nvPr/>
        </p:nvSpPr>
        <p:spPr>
          <a:xfrm flipV="1">
            <a:off x="3402207" y="1138646"/>
            <a:ext cx="259534" cy="25953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V="1">
            <a:off x="4870269" y="2578508"/>
            <a:ext cx="259534" cy="25953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flipV="1">
            <a:off x="5806901" y="4019958"/>
            <a:ext cx="259534" cy="25953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V="1">
            <a:off x="6438592" y="5459821"/>
            <a:ext cx="259534" cy="25953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>
            <a:spLocks noChangeAspect="1"/>
          </p:cNvSpPr>
          <p:nvPr/>
        </p:nvSpPr>
        <p:spPr>
          <a:xfrm>
            <a:off x="4747336" y="2462178"/>
            <a:ext cx="505446" cy="505446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>
            <a:spLocks noChangeAspect="1"/>
          </p:cNvSpPr>
          <p:nvPr/>
        </p:nvSpPr>
        <p:spPr>
          <a:xfrm>
            <a:off x="3276999" y="1022316"/>
            <a:ext cx="505446" cy="505446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>
            <a:spLocks noChangeAspect="1"/>
          </p:cNvSpPr>
          <p:nvPr/>
        </p:nvSpPr>
        <p:spPr>
          <a:xfrm>
            <a:off x="3302271" y="1047588"/>
            <a:ext cx="454902" cy="454902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>
            <a:spLocks noChangeAspect="1"/>
          </p:cNvSpPr>
          <p:nvPr/>
        </p:nvSpPr>
        <p:spPr>
          <a:xfrm>
            <a:off x="3327544" y="1072861"/>
            <a:ext cx="404356" cy="404356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>
            <a:spLocks noChangeAspect="1"/>
          </p:cNvSpPr>
          <p:nvPr/>
        </p:nvSpPr>
        <p:spPr>
          <a:xfrm>
            <a:off x="4772608" y="2487450"/>
            <a:ext cx="454902" cy="454902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>
            <a:spLocks noChangeAspect="1"/>
          </p:cNvSpPr>
          <p:nvPr/>
        </p:nvSpPr>
        <p:spPr>
          <a:xfrm>
            <a:off x="4797881" y="2512723"/>
            <a:ext cx="404356" cy="404356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>
            <a:spLocks noChangeAspect="1"/>
          </p:cNvSpPr>
          <p:nvPr/>
        </p:nvSpPr>
        <p:spPr>
          <a:xfrm>
            <a:off x="5684131" y="3897002"/>
            <a:ext cx="505446" cy="505446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>
            <a:spLocks noChangeAspect="1"/>
          </p:cNvSpPr>
          <p:nvPr/>
        </p:nvSpPr>
        <p:spPr>
          <a:xfrm>
            <a:off x="5709403" y="3922274"/>
            <a:ext cx="454902" cy="454902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5734676" y="3947547"/>
            <a:ext cx="404356" cy="404356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6317891" y="5343491"/>
            <a:ext cx="505446" cy="505446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6343163" y="5368763"/>
            <a:ext cx="454902" cy="454902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>
            <a:spLocks noChangeAspect="1"/>
          </p:cNvSpPr>
          <p:nvPr/>
        </p:nvSpPr>
        <p:spPr>
          <a:xfrm>
            <a:off x="6368436" y="5394036"/>
            <a:ext cx="404356" cy="404356"/>
          </a:xfrm>
          <a:prstGeom prst="ellipse">
            <a:avLst/>
          </a:prstGeom>
          <a:noFill/>
          <a:ln>
            <a:solidFill>
              <a:schemeClr val="bg1"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6808037" y="533761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介紹程式原理</a:t>
            </a:r>
            <a:endParaRPr lang="zh-CN" altLang="en-US" sz="28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42" name="文本框 42"/>
          <p:cNvSpPr txBox="1"/>
          <p:nvPr/>
        </p:nvSpPr>
        <p:spPr>
          <a:xfrm>
            <a:off x="5264741" y="2454592"/>
            <a:ext cx="28408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Cube</a:t>
            </a:r>
            <a:r>
              <a:rPr lang="zh-TW" altLang="en-US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製作與焊接</a:t>
            </a:r>
            <a:endParaRPr lang="zh-CN" altLang="en-US" sz="28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47" name="文本框 43"/>
          <p:cNvSpPr txBox="1"/>
          <p:nvPr/>
        </p:nvSpPr>
        <p:spPr>
          <a:xfrm>
            <a:off x="3775819" y="101043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材料介紹</a:t>
            </a:r>
            <a:endParaRPr lang="zh-CN" alt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文本框 44"/>
          <p:cNvSpPr txBox="1"/>
          <p:nvPr/>
        </p:nvSpPr>
        <p:spPr>
          <a:xfrm>
            <a:off x="6182951" y="3892258"/>
            <a:ext cx="5071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 Cube</a:t>
            </a:r>
            <a:r>
              <a:rPr lang="zh-TW" altLang="en-US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與</a:t>
            </a:r>
            <a:r>
              <a:rPr lang="en-US" altLang="zh-TW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Arduino mini</a:t>
            </a:r>
            <a:r>
              <a:rPr lang="zh-TW" altLang="en-US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焊接</a:t>
            </a:r>
            <a:endParaRPr lang="zh-CN" altLang="en-US" sz="28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1131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autoRev="1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5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3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grpId="4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5" dur="2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5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" presetClass="emph" presetSubtype="0" autoRev="1" fill="hold" grpId="4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2" dur="2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5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9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5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6" presetClass="emph" presetSubtype="0" autoRev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47" dur="2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6" presetClass="emph" presetSubtype="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51" dur="2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6" presetClass="emph" presetSubtype="0" autoRev="1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6" presetClass="emph" presetSubtype="0" autoRev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73" dur="250" fill="hold"/>
                                        <p:tgtEl>
                                          <p:spTgt spid="3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6" presetClass="emph" presetSubtype="0" autoRev="1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Scale>
                                      <p:cBhvr>
                                        <p:cTn id="77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6" presetClass="emph" presetSubtype="0" autoRev="1" fill="hold" grpId="1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84" dur="25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2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6" presetClass="emph" presetSubtype="0" autoRev="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animScale>
                                      <p:cBhvr>
                                        <p:cTn id="99" dur="250" fill="hold"/>
                                        <p:tgtEl>
                                          <p:spTgt spid="3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6" presetClass="emph" presetSubtype="0" autoRev="1" fill="hold" grpId="1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103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2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6" presetClass="emph" presetSubtype="0" autoRev="1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Scale>
                                      <p:cBhvr>
                                        <p:cTn id="110" dur="250" fill="hold"/>
                                        <p:tgtEl>
                                          <p:spTgt spid="3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2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2" presetClass="entr" presetSubtype="4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grpId="1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6" presetClass="emph" presetSubtype="0" autoRev="1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125" dur="250" fill="hold"/>
                                        <p:tgtEl>
                                          <p:spTgt spid="4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6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6" presetClass="emph" presetSubtype="0" autoRev="1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Scale>
                                      <p:cBhvr>
                                        <p:cTn id="129" dur="25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2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6" presetClass="emph" presetSubtype="0" autoRev="1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animScale>
                                      <p:cBhvr>
                                        <p:cTn id="136" dur="250" fill="hold"/>
                                        <p:tgtEl>
                                          <p:spTgt spid="3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2" presetClass="entr" presetSubtype="8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8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5" grpId="3" animBg="1"/>
      <p:bldP spid="5" grpId="4" animBg="1"/>
      <p:bldP spid="5" grpId="5" animBg="1"/>
      <p:bldP spid="10" grpId="3" animBg="1"/>
      <p:bldP spid="10" grpId="4" animBg="1"/>
      <p:bldP spid="10" grpId="5" animBg="1"/>
      <p:bldP spid="32" grpId="0" animBg="1"/>
      <p:bldP spid="11" grpId="3" animBg="1"/>
      <p:bldP spid="11" grpId="4" animBg="1"/>
      <p:bldP spid="11" grpId="5" animBg="1"/>
      <p:bldP spid="16" grpId="0" animBg="1"/>
      <p:bldP spid="17" grpId="0" animBg="1"/>
      <p:bldP spid="18" grpId="0" animBg="1"/>
      <p:bldP spid="19" grpId="0" animBg="1"/>
      <p:bldP spid="21" grpId="0"/>
      <p:bldP spid="22" grpId="0" animBg="1"/>
      <p:bldP spid="23" grpId="0" animBg="1"/>
      <p:bldP spid="24" grpId="0" animBg="1"/>
      <p:bldP spid="25" grpId="0" animBg="1"/>
      <p:bldP spid="33" grpId="0" animBg="1"/>
      <p:bldP spid="33" grpId="1" animBg="1"/>
      <p:bldP spid="33" grpId="2" animBg="1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  <p:bldP spid="31" grpId="0" animBg="1"/>
      <p:bldP spid="31" grpId="1" animBg="1"/>
      <p:bldP spid="34" grpId="0" animBg="1"/>
      <p:bldP spid="34" grpId="1" animBg="1"/>
      <p:bldP spid="34" grpId="2" animBg="1"/>
      <p:bldP spid="35" grpId="0" animBg="1"/>
      <p:bldP spid="35" grpId="1" animBg="1"/>
      <p:bldP spid="36" grpId="0" animBg="1"/>
      <p:bldP spid="36" grpId="1" animBg="1"/>
      <p:bldP spid="36" grpId="2" animBg="1"/>
      <p:bldP spid="37" grpId="0" animBg="1"/>
      <p:bldP spid="37" grpId="1" animBg="1"/>
      <p:bldP spid="37" grpId="2" animBg="1"/>
      <p:bldP spid="38" grpId="0" animBg="1"/>
      <p:bldP spid="38" grpId="1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1" grpId="0" animBg="1"/>
      <p:bldP spid="41" grpId="1" animBg="1"/>
      <p:bldP spid="46" grpId="0"/>
      <p:bldP spid="42" grpId="0"/>
      <p:bldP spid="47" grpId="0"/>
      <p:bldP spid="4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346489" y="806186"/>
            <a:ext cx="3499022" cy="3499022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>
              <a:solidFill>
                <a:schemeClr val="bg1"/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4512487" y="972184"/>
            <a:ext cx="3167026" cy="3167026"/>
          </a:xfrm>
          <a:prstGeom prst="ellipse">
            <a:avLst/>
          </a:prstGeom>
          <a:gradFill>
            <a:gsLst>
              <a:gs pos="75900">
                <a:srgbClr val="FFFFFF">
                  <a:alpha val="38000"/>
                </a:srgbClr>
              </a:gs>
              <a:gs pos="50000">
                <a:srgbClr val="FFFFFF">
                  <a:alpha val="23000"/>
                </a:srgbClr>
              </a:gs>
              <a:gs pos="23000">
                <a:srgbClr val="FFFFFF">
                  <a:alpha val="0"/>
                </a:srgbClr>
              </a:gs>
              <a:gs pos="600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18222" y="1447701"/>
            <a:ext cx="295555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solidFill>
                  <a:schemeClr val="bg1"/>
                </a:solidFill>
                <a:latin typeface="Comic Sans MS" panose="030F0702030302020204" pitchFamily="66" charset="0"/>
                <a:ea typeface="等线 Light" panose="02010600030101010101" pitchFamily="2" charset="-122"/>
              </a:rPr>
              <a:t>Part</a:t>
            </a:r>
          </a:p>
          <a:p>
            <a:pPr algn="ctr"/>
            <a:r>
              <a:rPr lang="en-US" altLang="zh-CN" sz="7200" dirty="0" smtClean="0">
                <a:solidFill>
                  <a:schemeClr val="bg1"/>
                </a:solidFill>
                <a:latin typeface="Comic Sans MS" panose="030F0702030302020204" pitchFamily="66" charset="0"/>
                <a:ea typeface="等线 Light" panose="02010600030101010101" pitchFamily="2" charset="-122"/>
              </a:rPr>
              <a:t>three</a:t>
            </a:r>
            <a:endParaRPr lang="zh-CN" altLang="en-US" sz="7200" dirty="0">
              <a:solidFill>
                <a:schemeClr val="bg1"/>
              </a:solidFill>
              <a:latin typeface="Comic Sans MS" panose="030F0702030302020204" pitchFamily="66" charset="0"/>
              <a:ea typeface="等线 Light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240357" y="4568561"/>
            <a:ext cx="58743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 Cube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與</a:t>
            </a:r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Arduino mini 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焊接</a:t>
            </a:r>
            <a:endParaRPr lang="zh-CN" altLang="en-US" sz="32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5979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 Cube</a:t>
            </a:r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與</a:t>
            </a:r>
            <a:r>
              <a:rPr lang="en-US" altLang="zh-TW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Arduino mini </a:t>
            </a:r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焊接</a:t>
            </a:r>
            <a:endParaRPr lang="zh-TW" altLang="en-US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pic>
        <p:nvPicPr>
          <p:cNvPr id="2052" name="Picture 4" descr="https://scontent-tpe1-1.xx.fbcdn.net/v/t1.15752-9/50261148_577119569426949_4626699415912972288_n.jpg?_nc_cat=111&amp;_nc_ht=scontent-tpe1-1.xx&amp;oh=7304834c48113ce1ea14b106331f5232&amp;oe=5CBA515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51" t="228" r="6957" b="9830"/>
          <a:stretch/>
        </p:blipFill>
        <p:spPr bwMode="auto">
          <a:xfrm>
            <a:off x="3034495" y="1690688"/>
            <a:ext cx="6123009" cy="470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7773523" y="5767725"/>
            <a:ext cx="1383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完成</a:t>
            </a:r>
            <a:r>
              <a:rPr lang="zh-TW" altLang="en-US" sz="28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圖</a:t>
            </a:r>
            <a:endParaRPr lang="zh-TW" altLang="en-US" sz="2800" b="1" dirty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5028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Arduino mini </a:t>
            </a:r>
            <a:endParaRPr lang="zh-TW" altLang="en-US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pic>
        <p:nvPicPr>
          <p:cNvPr id="2050" name="Picture 2" descr="ãarduino mini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393" y="1938124"/>
            <a:ext cx="7233213" cy="3899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橢圓 2"/>
          <p:cNvSpPr/>
          <p:nvPr/>
        </p:nvSpPr>
        <p:spPr>
          <a:xfrm>
            <a:off x="2395960" y="1794076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4606724" y="1794076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 7"/>
          <p:cNvSpPr/>
          <p:nvPr/>
        </p:nvSpPr>
        <p:spPr>
          <a:xfrm>
            <a:off x="5660743" y="1794076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/>
          <p:cNvSpPr/>
          <p:nvPr/>
        </p:nvSpPr>
        <p:spPr>
          <a:xfrm>
            <a:off x="2395960" y="5006643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4606724" y="5006643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5125413" y="5006643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8389474" y="5006643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8925527" y="4759207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034002" y="1938124"/>
            <a:ext cx="12618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共地腳</a:t>
            </a:r>
            <a:endParaRPr lang="en-US" altLang="zh-TW" sz="2800" b="1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四支</a:t>
            </a:r>
            <a:r>
              <a:rPr lang="en-US" altLang="zh-TW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4618292" y="5900302"/>
            <a:ext cx="14731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Layer</a:t>
            </a: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腳</a:t>
            </a:r>
            <a:endParaRPr lang="en-US" altLang="zh-TW" sz="2800" b="1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兩支</a:t>
            </a:r>
            <a:r>
              <a:rPr lang="en-US" altLang="zh-TW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800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8634371" y="590389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電源</a:t>
            </a:r>
            <a:endParaRPr lang="zh-TW" altLang="en-US" sz="2800" b="1" dirty="0">
              <a:solidFill>
                <a:schemeClr val="accent6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3377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scontent-tpe1-1.xx.fbcdn.net/v/t1.15752-9/49947403_2191098850938044_5050827363378528256_n.jpg?_nc_cat=109&amp;_nc_ht=scontent-tpe1-1.xx&amp;oh=3115a749441e7c6e72136a3a5063882c&amp;oe=5CC4BD9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1" t="19593" r="34912" b="14988"/>
          <a:stretch/>
        </p:blipFill>
        <p:spPr bwMode="auto">
          <a:xfrm>
            <a:off x="2651759" y="365760"/>
            <a:ext cx="6675121" cy="6190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線接點 4"/>
          <p:cNvCxnSpPr/>
          <p:nvPr/>
        </p:nvCxnSpPr>
        <p:spPr>
          <a:xfrm>
            <a:off x="6949440" y="2392680"/>
            <a:ext cx="1691640" cy="9753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>
            <a:off x="6842760" y="3460927"/>
            <a:ext cx="1676400" cy="10134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5547360" y="3275877"/>
            <a:ext cx="1691640" cy="9753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5745480" y="4251237"/>
            <a:ext cx="1493520" cy="114372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 flipV="1">
            <a:off x="3017520" y="3275877"/>
            <a:ext cx="1249680" cy="1068247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 flipV="1">
            <a:off x="4282440" y="4235274"/>
            <a:ext cx="1249680" cy="1068247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7651998" y="4769397"/>
            <a:ext cx="12618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共地腳</a:t>
            </a:r>
            <a:endParaRPr lang="en-US" altLang="zh-TW" sz="2800" b="1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四支</a:t>
            </a:r>
            <a:r>
              <a:rPr lang="en-US" altLang="zh-TW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2743199" y="4408204"/>
            <a:ext cx="14731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Layer</a:t>
            </a: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腳</a:t>
            </a:r>
            <a:endParaRPr lang="en-US" altLang="zh-TW" sz="2800" b="1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兩支</a:t>
            </a:r>
            <a:r>
              <a:rPr lang="en-US" altLang="zh-TW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800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7098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2230056" y="438741"/>
            <a:ext cx="7434805" cy="6096741"/>
            <a:chOff x="2230056" y="438741"/>
            <a:chExt cx="7434805" cy="6096741"/>
          </a:xfrm>
        </p:grpSpPr>
        <p:pic>
          <p:nvPicPr>
            <p:cNvPr id="1026" name="Picture 2" descr="https://scontent-tpe1-1.xx.fbcdn.net/v/t1.15752-9/50586646_2455406757822744_6789342181048975360_n.jpg?_nc_cat=103&amp;_nc_ht=scontent-tpe1-1.xx&amp;oh=545ae02386e6d4a0ba4414052e2163be&amp;oe=5CB92E87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917" t="4867" r="14721" b="4442"/>
            <a:stretch/>
          </p:blipFill>
          <p:spPr bwMode="auto">
            <a:xfrm>
              <a:off x="2230056" y="438741"/>
              <a:ext cx="7434805" cy="60967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直線單箭頭接點 4"/>
            <p:cNvCxnSpPr/>
            <p:nvPr/>
          </p:nvCxnSpPr>
          <p:spPr>
            <a:xfrm flipH="1">
              <a:off x="4271058" y="4027990"/>
              <a:ext cx="532436" cy="208344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單箭頭接點 6"/>
            <p:cNvCxnSpPr/>
            <p:nvPr/>
          </p:nvCxnSpPr>
          <p:spPr>
            <a:xfrm flipH="1">
              <a:off x="4896091" y="4676172"/>
              <a:ext cx="682907" cy="104172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單箭頭接點 8"/>
            <p:cNvCxnSpPr/>
            <p:nvPr/>
          </p:nvCxnSpPr>
          <p:spPr>
            <a:xfrm flipH="1">
              <a:off x="3437681" y="3125164"/>
              <a:ext cx="1441049" cy="1603094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單箭頭接點 10"/>
            <p:cNvCxnSpPr/>
            <p:nvPr/>
          </p:nvCxnSpPr>
          <p:spPr>
            <a:xfrm flipH="1">
              <a:off x="4650130" y="4027990"/>
              <a:ext cx="1212449" cy="567159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字方塊 11"/>
            <p:cNvSpPr txBox="1"/>
            <p:nvPr/>
          </p:nvSpPr>
          <p:spPr>
            <a:xfrm>
              <a:off x="4680514" y="3380467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600" b="1" dirty="0" smtClean="0">
                  <a:solidFill>
                    <a:srgbClr val="FF0000"/>
                  </a:solidFill>
                </a:rPr>
                <a:t>9</a:t>
              </a:r>
              <a:endParaRPr lang="zh-TW" alt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5647002" y="4346953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600" b="1" dirty="0">
                  <a:solidFill>
                    <a:srgbClr val="FF0000"/>
                  </a:solidFill>
                </a:rPr>
                <a:t>3</a:t>
              </a:r>
              <a:endParaRPr lang="zh-TW" alt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4680514" y="2489216"/>
              <a:ext cx="6431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600" b="1" dirty="0" smtClean="0">
                  <a:solidFill>
                    <a:srgbClr val="FF0000"/>
                  </a:solidFill>
                </a:rPr>
                <a:t>10</a:t>
              </a:r>
              <a:endParaRPr lang="zh-TW" alt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5493113" y="3508450"/>
              <a:ext cx="4138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600" b="1" dirty="0">
                  <a:solidFill>
                    <a:srgbClr val="FF0000"/>
                  </a:solidFill>
                </a:rPr>
                <a:t>5</a:t>
              </a:r>
              <a:endParaRPr lang="zh-TW" alt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5585445" y="986603"/>
              <a:ext cx="6687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600" b="1" dirty="0" smtClean="0">
                  <a:solidFill>
                    <a:srgbClr val="FFFF00"/>
                  </a:solidFill>
                </a:rPr>
                <a:t>A0</a:t>
              </a:r>
              <a:endParaRPr lang="zh-TW" altLang="en-US" sz="3600" b="1" dirty="0">
                <a:solidFill>
                  <a:srgbClr val="FFFF00"/>
                </a:solidFill>
              </a:endParaRPr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6314650" y="503883"/>
              <a:ext cx="6687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600" b="1" dirty="0" smtClean="0">
                  <a:solidFill>
                    <a:srgbClr val="FFFF00"/>
                  </a:solidFill>
                </a:rPr>
                <a:t>A1</a:t>
              </a:r>
              <a:endParaRPr lang="zh-TW" altLang="en-US" sz="3600" b="1" dirty="0"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4355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scontent-tpe1-1.xx.fbcdn.net/v/t1.15752-9/50073198_2241858352755261_3037763062028304384_n.jpg?_nc_cat=110&amp;_nc_ht=scontent-tpe1-1.xx&amp;oh=1cc5dbd074ee88f4787650f1ff8a9ccd&amp;oe=5CB3288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69" t="20581" r="28138" b="5190"/>
          <a:stretch/>
        </p:blipFill>
        <p:spPr bwMode="auto">
          <a:xfrm rot="16200000">
            <a:off x="89890" y="632949"/>
            <a:ext cx="6412377" cy="5592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scontent-tpe1-1.xx.fbcdn.net/v/t1.15752-9/50073198_2241858352755261_3037763062028304384_n.jpg?_nc_cat=110&amp;_nc_ht=scontent-tpe1-1.xx&amp;oh=1cc5dbd074ee88f4787650f1ff8a9ccd&amp;oe=5CB3288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0" t="37619" r="51635" b="12215"/>
          <a:stretch/>
        </p:blipFill>
        <p:spPr bwMode="auto">
          <a:xfrm rot="16200000">
            <a:off x="5194459" y="-70825"/>
            <a:ext cx="6525712" cy="68867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橢圓 6"/>
          <p:cNvSpPr/>
          <p:nvPr/>
        </p:nvSpPr>
        <p:spPr>
          <a:xfrm>
            <a:off x="5870680" y="2327476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 7"/>
          <p:cNvSpPr/>
          <p:nvPr/>
        </p:nvSpPr>
        <p:spPr>
          <a:xfrm>
            <a:off x="8125981" y="2327476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5516517" y="3927676"/>
            <a:ext cx="870512" cy="87051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161281" y="6047063"/>
            <a:ext cx="7748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注意</a:t>
            </a:r>
            <a:r>
              <a:rPr lang="zh-TW" altLang="en-US" sz="3200" b="1" dirty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：</a:t>
            </a:r>
            <a:r>
              <a:rPr lang="zh-TW" altLang="en-US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側邊兩根突出的</a:t>
            </a:r>
            <a:r>
              <a:rPr lang="en-US" altLang="zh-TW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Layer</a:t>
            </a:r>
            <a:r>
              <a:rPr lang="zh-TW" altLang="en-US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腳朝向</a:t>
            </a:r>
            <a:r>
              <a:rPr lang="en-US" altLang="zh-TW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A</a:t>
            </a:r>
            <a:r>
              <a:rPr lang="zh-TW" altLang="en-US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側</a:t>
            </a:r>
            <a:endParaRPr lang="zh-TW" altLang="en-US" sz="3200" b="1" dirty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6242797" y="1796360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>
                <a:solidFill>
                  <a:srgbClr val="FF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9</a:t>
            </a:r>
            <a:endParaRPr lang="zh-TW" altLang="en-US" sz="3600" b="1" dirty="0">
              <a:solidFill>
                <a:srgbClr val="FF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8172042" y="1796360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3</a:t>
            </a:r>
            <a:endParaRPr lang="zh-TW" altLang="en-US" sz="3600" b="1" dirty="0">
              <a:solidFill>
                <a:srgbClr val="FF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5786576" y="3336000"/>
            <a:ext cx="643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10</a:t>
            </a:r>
            <a:endParaRPr lang="zh-TW" altLang="en-US" sz="3600" b="1" dirty="0">
              <a:solidFill>
                <a:srgbClr val="FF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16" name="直線接點 15"/>
          <p:cNvCxnSpPr/>
          <p:nvPr/>
        </p:nvCxnSpPr>
        <p:spPr>
          <a:xfrm flipV="1">
            <a:off x="1249680" y="2663865"/>
            <a:ext cx="499835" cy="972417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 flipV="1">
            <a:off x="1972995" y="4385431"/>
            <a:ext cx="285924" cy="1466729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橢圓 1"/>
          <p:cNvSpPr/>
          <p:nvPr/>
        </p:nvSpPr>
        <p:spPr>
          <a:xfrm>
            <a:off x="2742277" y="5440101"/>
            <a:ext cx="1817226" cy="497712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746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4" grpId="0"/>
      <p:bldP spid="13" grpId="0"/>
      <p:bldP spid="14" grpId="0"/>
      <p:bldP spid="15" grpId="0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693649" y="365760"/>
            <a:ext cx="6675121" cy="6190335"/>
            <a:chOff x="2651759" y="365760"/>
            <a:chExt cx="6675121" cy="6190335"/>
          </a:xfrm>
        </p:grpSpPr>
        <p:pic>
          <p:nvPicPr>
            <p:cNvPr id="5122" name="Picture 2" descr="https://scontent-tpe1-1.xx.fbcdn.net/v/t1.15752-9/49947403_2191098850938044_5050827363378528256_n.jpg?_nc_cat=109&amp;_nc_ht=scontent-tpe1-1.xx&amp;oh=3115a749441e7c6e72136a3a5063882c&amp;oe=5CC4BD99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311" t="19593" r="34912" b="14988"/>
            <a:stretch/>
          </p:blipFill>
          <p:spPr bwMode="auto">
            <a:xfrm>
              <a:off x="2651759" y="365760"/>
              <a:ext cx="6675121" cy="61903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直線接點 4"/>
            <p:cNvCxnSpPr/>
            <p:nvPr/>
          </p:nvCxnSpPr>
          <p:spPr>
            <a:xfrm>
              <a:off x="6949440" y="2392680"/>
              <a:ext cx="1691640" cy="97536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接點 6"/>
            <p:cNvCxnSpPr/>
            <p:nvPr/>
          </p:nvCxnSpPr>
          <p:spPr>
            <a:xfrm>
              <a:off x="6842760" y="3460927"/>
              <a:ext cx="1676400" cy="101346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接點 7"/>
            <p:cNvCxnSpPr/>
            <p:nvPr/>
          </p:nvCxnSpPr>
          <p:spPr>
            <a:xfrm flipV="1">
              <a:off x="5661891" y="3033100"/>
              <a:ext cx="1283856" cy="242777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接點 8"/>
            <p:cNvCxnSpPr/>
            <p:nvPr/>
          </p:nvCxnSpPr>
          <p:spPr>
            <a:xfrm>
              <a:off x="5745480" y="4251237"/>
              <a:ext cx="1493520" cy="1143723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接點 11"/>
            <p:cNvCxnSpPr/>
            <p:nvPr/>
          </p:nvCxnSpPr>
          <p:spPr>
            <a:xfrm flipV="1">
              <a:off x="3017520" y="3275877"/>
              <a:ext cx="1249680" cy="1068247"/>
            </a:xfrm>
            <a:prstGeom prst="line">
              <a:avLst/>
            </a:prstGeom>
            <a:ln w="762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接點 13"/>
            <p:cNvCxnSpPr/>
            <p:nvPr/>
          </p:nvCxnSpPr>
          <p:spPr>
            <a:xfrm flipV="1">
              <a:off x="4282440" y="4235274"/>
              <a:ext cx="1249680" cy="1068247"/>
            </a:xfrm>
            <a:prstGeom prst="line">
              <a:avLst/>
            </a:prstGeom>
            <a:ln w="762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字方塊 15"/>
            <p:cNvSpPr txBox="1"/>
            <p:nvPr/>
          </p:nvSpPr>
          <p:spPr>
            <a:xfrm>
              <a:off x="2743199" y="4408204"/>
              <a:ext cx="147316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28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Layer</a:t>
              </a:r>
              <a:r>
                <a:rPr lang="zh-TW" altLang="en-US" sz="28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腳</a:t>
              </a:r>
              <a:endParaRPr lang="en-US" altLang="zh-TW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en-US" altLang="zh-TW" sz="28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28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兩支</a:t>
              </a:r>
              <a:r>
                <a:rPr lang="en-US" altLang="zh-TW" sz="28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28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13" name="直線接點 12"/>
            <p:cNvCxnSpPr/>
            <p:nvPr/>
          </p:nvCxnSpPr>
          <p:spPr>
            <a:xfrm>
              <a:off x="6919077" y="3032230"/>
              <a:ext cx="289560" cy="18505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接點 16"/>
            <p:cNvCxnSpPr/>
            <p:nvPr/>
          </p:nvCxnSpPr>
          <p:spPr>
            <a:xfrm>
              <a:off x="5669281" y="3238138"/>
              <a:ext cx="1493520" cy="1143723"/>
            </a:xfrm>
            <a:prstGeom prst="line">
              <a:avLst/>
            </a:prstGeom>
            <a:ln w="7620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圓形箭號 17"/>
            <p:cNvSpPr/>
            <p:nvPr/>
          </p:nvSpPr>
          <p:spPr>
            <a:xfrm rot="19600705" flipV="1">
              <a:off x="5181821" y="2713301"/>
              <a:ext cx="1302327" cy="1285931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6164355"/>
                <a:gd name="adj5" fmla="val 12500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6667731" y="4321623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</a:rPr>
              <a:t>9</a:t>
            </a:r>
            <a:endParaRPr lang="zh-TW" altLang="en-US" sz="3600" b="1" dirty="0">
              <a:solidFill>
                <a:srgbClr val="FF0000"/>
              </a:solidFill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6672601" y="2709935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>
                <a:solidFill>
                  <a:srgbClr val="FF0000"/>
                </a:solidFill>
              </a:rPr>
              <a:t>3</a:t>
            </a:r>
            <a:endParaRPr lang="zh-TW" altLang="en-US" sz="3600" b="1" dirty="0">
              <a:solidFill>
                <a:srgbClr val="FF0000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5050763" y="5460052"/>
            <a:ext cx="643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</a:rPr>
              <a:t>10</a:t>
            </a:r>
            <a:endParaRPr lang="zh-TW" altLang="en-US" sz="3600" b="1" dirty="0">
              <a:solidFill>
                <a:srgbClr val="FF0000"/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5233711" y="4186145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>
                <a:solidFill>
                  <a:srgbClr val="FF0000"/>
                </a:solidFill>
              </a:rPr>
              <a:t>5</a:t>
            </a:r>
            <a:endParaRPr lang="zh-TW" altLang="en-US" sz="3600" b="1" dirty="0">
              <a:solidFill>
                <a:srgbClr val="FF0000"/>
              </a:solidFill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7658330" y="1906271"/>
            <a:ext cx="36277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將第</a:t>
            </a:r>
            <a:r>
              <a:rPr lang="en-US" altLang="zh-TW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5</a:t>
            </a:r>
            <a:r>
              <a:rPr lang="zh-TW" altLang="en-US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支腳折到對面</a:t>
            </a:r>
            <a:r>
              <a:rPr lang="en-US" altLang="zh-TW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(3~9</a:t>
            </a:r>
            <a:r>
              <a:rPr lang="zh-TW" altLang="en-US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腳側</a:t>
            </a:r>
            <a:r>
              <a:rPr lang="en-US" altLang="zh-TW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)</a:t>
            </a:r>
            <a:endParaRPr lang="zh-TW" altLang="en-US" sz="24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97384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物件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255087"/>
              </p:ext>
            </p:extLst>
          </p:nvPr>
        </p:nvGraphicFramePr>
        <p:xfrm>
          <a:off x="280290" y="406590"/>
          <a:ext cx="7059613" cy="6170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Image" r:id="rId3" imgW="7059960" imgH="6171120" progId="Photoshop.Image.18">
                  <p:embed/>
                </p:oleObj>
              </mc:Choice>
              <mc:Fallback>
                <p:oleObj name="Image" r:id="rId3" imgW="7059960" imgH="6171120" progId="Photoshop.Image.1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0290" y="406590"/>
                        <a:ext cx="7059613" cy="6170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圖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368" y="405775"/>
            <a:ext cx="7060317" cy="6171428"/>
          </a:xfrm>
          <a:prstGeom prst="rect">
            <a:avLst/>
          </a:prstGeom>
        </p:spPr>
      </p:pic>
      <p:cxnSp>
        <p:nvCxnSpPr>
          <p:cNvPr id="5" name="直線接點 4"/>
          <p:cNvCxnSpPr/>
          <p:nvPr/>
        </p:nvCxnSpPr>
        <p:spPr>
          <a:xfrm flipH="1">
            <a:off x="2866471" y="2279523"/>
            <a:ext cx="1043940" cy="140208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 flipH="1" flipV="1">
            <a:off x="2150191" y="3544443"/>
            <a:ext cx="716280" cy="1371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428071" y="5799963"/>
            <a:ext cx="5586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折彎最後一支共地腳</a:t>
            </a:r>
            <a:r>
              <a:rPr lang="en-US" altLang="zh-TW" sz="36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36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如圖</a:t>
            </a:r>
            <a:r>
              <a:rPr lang="en-US" altLang="zh-TW" sz="36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36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接點 12"/>
          <p:cNvCxnSpPr/>
          <p:nvPr/>
        </p:nvCxnSpPr>
        <p:spPr>
          <a:xfrm flipH="1">
            <a:off x="7835635" y="2724727"/>
            <a:ext cx="1779420" cy="104000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 flipH="1" flipV="1">
            <a:off x="7648021" y="3613023"/>
            <a:ext cx="194310" cy="1371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89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scontent-tpe1-1.xx.fbcdn.net/v/t1.15752-9/50084445_554643708369229_2855209548740820992_n.jpg?_nc_cat=108&amp;_nc_ht=scontent-tpe1-1.xx&amp;oh=d171f792bdcfdc981b9b8bac7d144a5f&amp;oe=5CFAB3A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3" t="19199" r="23134" b="4939"/>
          <a:stretch/>
        </p:blipFill>
        <p:spPr bwMode="auto">
          <a:xfrm>
            <a:off x="2285999" y="538787"/>
            <a:ext cx="7178041" cy="586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橢圓 4"/>
          <p:cNvSpPr/>
          <p:nvPr/>
        </p:nvSpPr>
        <p:spPr>
          <a:xfrm>
            <a:off x="3600450" y="2956560"/>
            <a:ext cx="769620" cy="77724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131820" y="3061007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solidFill>
                  <a:srgbClr val="FF0000"/>
                </a:solidFill>
              </a:rPr>
              <a:t>5</a:t>
            </a:r>
            <a:endParaRPr lang="zh-TW" altLang="en-US" sz="4000" b="1" dirty="0">
              <a:solidFill>
                <a:srgbClr val="FF0000"/>
              </a:solidFill>
            </a:endParaRPr>
          </a:p>
        </p:txBody>
      </p:sp>
      <p:sp>
        <p:nvSpPr>
          <p:cNvPr id="2" name="向左箭號 1"/>
          <p:cNvSpPr/>
          <p:nvPr/>
        </p:nvSpPr>
        <p:spPr>
          <a:xfrm rot="952039">
            <a:off x="5508052" y="3606276"/>
            <a:ext cx="2019300" cy="784860"/>
          </a:xfrm>
          <a:prstGeom prst="leftArrow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6233111" y="3768893"/>
            <a:ext cx="98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插入</a:t>
            </a:r>
            <a:r>
              <a:rPr lang="en-US" altLang="zh-TW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endParaRPr lang="zh-TW" altLang="en-US" sz="2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7559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2" grpId="0" animBg="1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s://scontent-tpe1-1.xx.fbcdn.net/v/t1.15752-9/50091103_312545929382435_7458715780478140416_n.jpg?_nc_cat=102&amp;_nc_ht=scontent-tpe1-1.xx&amp;oh=206ed115a56c09321c9a3caacf930a8a&amp;oe=5CBEE8B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4" t="10530" r="29912" b="13017"/>
          <a:stretch/>
        </p:blipFill>
        <p:spPr bwMode="auto">
          <a:xfrm>
            <a:off x="2560320" y="533399"/>
            <a:ext cx="6781800" cy="591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線接點 4"/>
          <p:cNvCxnSpPr/>
          <p:nvPr/>
        </p:nvCxnSpPr>
        <p:spPr>
          <a:xfrm flipH="1" flipV="1">
            <a:off x="7167418" y="3500582"/>
            <a:ext cx="73891" cy="60960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 flipV="1">
            <a:off x="7167419" y="3011055"/>
            <a:ext cx="812799" cy="489527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5375564" y="4738256"/>
            <a:ext cx="1237672" cy="1523999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6969443" y="4207085"/>
            <a:ext cx="1906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第一層</a:t>
            </a:r>
            <a:r>
              <a:rPr lang="en-US" altLang="zh-TW" sz="24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Layer</a:t>
            </a:r>
            <a:endParaRPr lang="zh-TW" altLang="en-US" sz="2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6784716" y="5969155"/>
            <a:ext cx="2290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第二層</a:t>
            </a:r>
            <a:r>
              <a:rPr lang="en-US" altLang="zh-TW" sz="24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Layer</a:t>
            </a:r>
            <a:r>
              <a:rPr lang="zh-TW" altLang="en-US" sz="24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腳</a:t>
            </a:r>
            <a:endParaRPr lang="zh-TW" altLang="en-US" sz="2400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381850" y="3458287"/>
            <a:ext cx="18197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折彎插入</a:t>
            </a:r>
            <a:r>
              <a:rPr lang="en-US" altLang="zh-TW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A0</a:t>
            </a:r>
            <a:endParaRPr lang="zh-TW" altLang="en-US" sz="2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7759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346489" y="806186"/>
            <a:ext cx="3499022" cy="3499022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4" name="椭圆 3"/>
          <p:cNvSpPr/>
          <p:nvPr/>
        </p:nvSpPr>
        <p:spPr>
          <a:xfrm>
            <a:off x="4512487" y="972184"/>
            <a:ext cx="3167026" cy="3167026"/>
          </a:xfrm>
          <a:prstGeom prst="ellipse">
            <a:avLst/>
          </a:prstGeom>
          <a:gradFill>
            <a:gsLst>
              <a:gs pos="75900">
                <a:srgbClr val="FFFFFF">
                  <a:alpha val="38000"/>
                </a:srgbClr>
              </a:gs>
              <a:gs pos="50000">
                <a:srgbClr val="FFFFFF">
                  <a:alpha val="23000"/>
                </a:srgbClr>
              </a:gs>
              <a:gs pos="23000">
                <a:srgbClr val="FFFFFF">
                  <a:alpha val="0"/>
                </a:srgbClr>
              </a:gs>
              <a:gs pos="600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6" name="文本框 5"/>
          <p:cNvSpPr txBox="1"/>
          <p:nvPr/>
        </p:nvSpPr>
        <p:spPr>
          <a:xfrm>
            <a:off x="4916704" y="1466187"/>
            <a:ext cx="231537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solidFill>
                  <a:schemeClr val="bg1">
                    <a:alpha val="59000"/>
                  </a:schemeClr>
                </a:solidFill>
                <a:latin typeface="Comic Sans MS" panose="030F0702030302020204" pitchFamily="66" charset="0"/>
                <a:ea typeface="等线 Light" panose="02010600030101010101" pitchFamily="2" charset="-122"/>
              </a:rPr>
              <a:t>Part</a:t>
            </a:r>
          </a:p>
          <a:p>
            <a:pPr algn="ctr"/>
            <a:r>
              <a:rPr lang="en-US" altLang="zh-CN" sz="7200" dirty="0" smtClean="0">
                <a:solidFill>
                  <a:schemeClr val="bg1">
                    <a:alpha val="59000"/>
                  </a:schemeClr>
                </a:solidFill>
                <a:latin typeface="Comic Sans MS" panose="030F0702030302020204" pitchFamily="66" charset="0"/>
                <a:ea typeface="等线 Light" panose="02010600030101010101" pitchFamily="2" charset="-122"/>
              </a:rPr>
              <a:t>one</a:t>
            </a:r>
            <a:endParaRPr lang="zh-CN" altLang="en-US" sz="7200" dirty="0">
              <a:solidFill>
                <a:schemeClr val="bg1">
                  <a:alpha val="59000"/>
                </a:schemeClr>
              </a:solidFill>
              <a:latin typeface="Comic Sans MS" panose="030F0702030302020204" pitchFamily="66" charset="0"/>
              <a:ea typeface="等线 Light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264434" y="456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200" b="1" dirty="0" smtClean="0">
                <a:solidFill>
                  <a:schemeClr val="bg1">
                    <a:alpha val="77000"/>
                  </a:schemeClr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材料</a:t>
            </a:r>
            <a:r>
              <a:rPr lang="zh-TW" altLang="en-US" sz="3200" b="1" dirty="0">
                <a:solidFill>
                  <a:schemeClr val="bg1">
                    <a:alpha val="77000"/>
                  </a:schemeClr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介紹</a:t>
            </a:r>
            <a:endParaRPr lang="zh-CN" altLang="en-US" sz="3200" b="1" dirty="0">
              <a:solidFill>
                <a:schemeClr val="bg1">
                  <a:alpha val="77000"/>
                </a:schemeClr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152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/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scontent-tpe1-1.xx.fbcdn.net/v/t1.15752-9/s2048x2048/50485353_411786139565155_1978629143356506112_n.jpg?_nc_cat=102&amp;_nc_ht=scontent-tpe1-1.xx&amp;oh=74b875595c64ede5fb29b70ff43cfed9&amp;oe=5CD197B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31" t="15157" r="27467" b="12847"/>
          <a:stretch/>
        </p:blipFill>
        <p:spPr bwMode="auto">
          <a:xfrm>
            <a:off x="2880360" y="533400"/>
            <a:ext cx="6355080" cy="550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橢圓 3"/>
          <p:cNvSpPr/>
          <p:nvPr/>
        </p:nvSpPr>
        <p:spPr>
          <a:xfrm rot="20700000">
            <a:off x="3908985" y="3117873"/>
            <a:ext cx="4130775" cy="901849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5240396" y="4368361"/>
            <a:ext cx="35125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取一段電線 一端接在</a:t>
            </a:r>
            <a:r>
              <a:rPr lang="en-US" altLang="zh-TW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A1</a:t>
            </a:r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2400" b="1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一端接在</a:t>
            </a:r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第二層</a:t>
            </a:r>
            <a:r>
              <a:rPr lang="en-US" altLang="zh-TW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Layer</a:t>
            </a:r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腳</a:t>
            </a:r>
            <a:endParaRPr lang="zh-TW" altLang="en-US" sz="2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5080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s://scontent-tpe1-1.xx.fbcdn.net/v/t1.15752-9/50094268_400308430737925_4085474510881423360_n.jpg?_nc_cat=108&amp;_nc_ht=scontent-tpe1-1.xx&amp;oh=f8d6252fa7be4f3e523b3d7ab51fe454&amp;oe=5CFDB81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35" t="9569" r="16493" b="13569"/>
          <a:stretch/>
        </p:blipFill>
        <p:spPr bwMode="auto">
          <a:xfrm>
            <a:off x="2581153" y="315104"/>
            <a:ext cx="6863788" cy="6213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2902310" y="5838347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從背後把多餘的線「折彎固定」</a:t>
            </a:r>
            <a:endParaRPr lang="zh-TW" altLang="en-US" sz="2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3303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610653" y="298494"/>
            <a:ext cx="6048564" cy="6002914"/>
            <a:chOff x="2399697" y="397885"/>
            <a:chExt cx="6048564" cy="6002914"/>
          </a:xfrm>
        </p:grpSpPr>
        <p:pic>
          <p:nvPicPr>
            <p:cNvPr id="11266" name="Picture 2" descr="https://scontent-tpe1-1.xx.fbcdn.net/v/t1.15752-9/s2048x2048/50049637_381283626018192_7465014616305696768_n.jpg?_nc_cat=102&amp;_nc_ht=scontent-tpe1-1.xx&amp;oh=8ea6ee0fd79f926f9e94254b45b25cc0&amp;oe=5CC2D4F9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328" t="17092" r="32676" b="11513"/>
            <a:stretch/>
          </p:blipFill>
          <p:spPr bwMode="auto">
            <a:xfrm>
              <a:off x="2485292" y="397885"/>
              <a:ext cx="5962969" cy="6002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橢圓 3"/>
            <p:cNvSpPr/>
            <p:nvPr/>
          </p:nvSpPr>
          <p:spPr>
            <a:xfrm>
              <a:off x="4297680" y="4246880"/>
              <a:ext cx="477520" cy="41656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橢圓 5"/>
            <p:cNvSpPr/>
            <p:nvPr/>
          </p:nvSpPr>
          <p:spPr>
            <a:xfrm>
              <a:off x="4155440" y="4582160"/>
              <a:ext cx="477520" cy="46736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2552862" y="3993495"/>
              <a:ext cx="18413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紅色接</a:t>
              </a:r>
              <a:r>
                <a:rPr lang="en-US" altLang="zh-TW" sz="2400" b="1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RAW</a:t>
              </a:r>
              <a:endPara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2399697" y="4945687"/>
              <a:ext cx="18293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黑</a:t>
              </a:r>
              <a:r>
                <a:rPr lang="zh-TW" altLang="en-US" sz="2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色接</a:t>
              </a:r>
              <a:r>
                <a:rPr lang="en-US" altLang="zh-TW" sz="2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GND</a:t>
              </a:r>
              <a:endPara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9" name="Picture 2" descr="ãarduino mini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438606" y="1775660"/>
            <a:ext cx="5752018" cy="310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橢圓 2"/>
          <p:cNvSpPr/>
          <p:nvPr/>
        </p:nvSpPr>
        <p:spPr>
          <a:xfrm>
            <a:off x="7921487" y="5387474"/>
            <a:ext cx="228600" cy="2286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8140148" y="5805150"/>
            <a:ext cx="228600" cy="228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" name="直線接點 12"/>
          <p:cNvCxnSpPr/>
          <p:nvPr/>
        </p:nvCxnSpPr>
        <p:spPr>
          <a:xfrm flipH="1">
            <a:off x="7361536" y="5511223"/>
            <a:ext cx="662914" cy="38415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8254448" y="5951380"/>
            <a:ext cx="366995" cy="59808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70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 Cube</a:t>
            </a:r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製作完畢後</a:t>
            </a:r>
            <a:endParaRPr lang="zh-TW" altLang="en-US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838200" y="1825625"/>
            <a:ext cx="10825716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zh-TW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1. </a:t>
            </a:r>
            <a:r>
              <a:rPr lang="zh-TW" altLang="en-US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請把烙鐵的</a:t>
            </a:r>
            <a:r>
              <a:rPr lang="zh-TW" altLang="en-US" sz="36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插座拔起來</a:t>
            </a:r>
            <a:r>
              <a:rPr lang="en-US" altLang="zh-TW" sz="36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!!!</a:t>
            </a:r>
          </a:p>
          <a:p>
            <a:pPr marL="0" indent="0">
              <a:buNone/>
            </a:pPr>
            <a:r>
              <a:rPr lang="en-US" altLang="zh-TW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2. </a:t>
            </a:r>
            <a:r>
              <a:rPr lang="zh-TW" altLang="en-US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把尖嘴鉗、剩餘的焊錫及電線集中放置</a:t>
            </a:r>
            <a:endParaRPr lang="en-US" altLang="zh-TW" sz="3600" b="1" dirty="0" smtClean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3. </a:t>
            </a:r>
            <a:r>
              <a:rPr lang="zh-TW" altLang="en-US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拿出夾鏈袋中的標籤紙，寫下</a:t>
            </a:r>
            <a:endParaRPr lang="en-US" altLang="zh-TW" sz="3600" b="1" dirty="0" smtClean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36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	</a:t>
            </a:r>
            <a:r>
              <a:rPr lang="zh-TW" altLang="en-US" sz="36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第</a:t>
            </a:r>
            <a:r>
              <a:rPr lang="en-US" altLang="zh-TW" sz="36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x</a:t>
            </a:r>
            <a:r>
              <a:rPr lang="zh-TW" altLang="en-US" sz="36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小隊 姓名 </a:t>
            </a:r>
            <a:r>
              <a:rPr lang="zh-TW" altLang="en-US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把標籤黏在</a:t>
            </a:r>
            <a:r>
              <a:rPr lang="en-US" altLang="zh-TW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mini</a:t>
            </a:r>
            <a:r>
              <a:rPr lang="zh-TW" altLang="en-US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板上</a:t>
            </a:r>
            <a:endParaRPr lang="en-US" altLang="zh-TW" sz="3600" b="1" dirty="0" smtClean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4. </a:t>
            </a:r>
            <a:r>
              <a:rPr lang="zh-TW" altLang="en-US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貼完標籤後把自己的作品放入夾鏈袋中，</a:t>
            </a:r>
            <a:r>
              <a:rPr lang="en-US" altLang="zh-TW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	</a:t>
            </a:r>
            <a:r>
              <a:rPr lang="zh-TW" altLang="en-US" sz="36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課輔會去收你們的作品。</a:t>
            </a:r>
            <a:endParaRPr lang="en-US" altLang="zh-TW" sz="3600" b="1" dirty="0" smtClean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u"/>
            </a:pPr>
            <a:r>
              <a:rPr lang="zh-TW" altLang="en-US" sz="35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注意：如果沒有做完沒關係，之後還會有時間讓你們焊接</a:t>
            </a:r>
            <a:endParaRPr lang="en-US" altLang="zh-TW" sz="3500" b="1" dirty="0" smtClean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4400" b="1" dirty="0" smtClean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6559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346489" y="806186"/>
            <a:ext cx="3499022" cy="3499022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4" name="椭圆 3"/>
          <p:cNvSpPr/>
          <p:nvPr/>
        </p:nvSpPr>
        <p:spPr>
          <a:xfrm>
            <a:off x="4512487" y="972184"/>
            <a:ext cx="3167026" cy="3167026"/>
          </a:xfrm>
          <a:prstGeom prst="ellipse">
            <a:avLst/>
          </a:prstGeom>
          <a:gradFill>
            <a:gsLst>
              <a:gs pos="75900">
                <a:srgbClr val="FFFFFF">
                  <a:alpha val="38000"/>
                </a:srgbClr>
              </a:gs>
              <a:gs pos="50000">
                <a:srgbClr val="FFFFFF">
                  <a:alpha val="23000"/>
                </a:srgbClr>
              </a:gs>
              <a:gs pos="23000">
                <a:srgbClr val="FFFFFF">
                  <a:alpha val="0"/>
                </a:srgbClr>
              </a:gs>
              <a:gs pos="600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6" name="文本框 5"/>
          <p:cNvSpPr txBox="1"/>
          <p:nvPr/>
        </p:nvSpPr>
        <p:spPr>
          <a:xfrm>
            <a:off x="4618222" y="1447701"/>
            <a:ext cx="295555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solidFill>
                  <a:schemeClr val="bg1">
                    <a:alpha val="59000"/>
                  </a:schemeClr>
                </a:solidFill>
                <a:latin typeface="Comic Sans MS" panose="030F0702030302020204" pitchFamily="66" charset="0"/>
                <a:ea typeface="等线 Light" panose="02010600030101010101" pitchFamily="2" charset="-122"/>
              </a:rPr>
              <a:t>Part</a:t>
            </a:r>
          </a:p>
          <a:p>
            <a:pPr algn="ctr"/>
            <a:r>
              <a:rPr lang="en-US" altLang="zh-CN" sz="7200" dirty="0" smtClean="0">
                <a:solidFill>
                  <a:schemeClr val="bg1">
                    <a:alpha val="59000"/>
                  </a:schemeClr>
                </a:solidFill>
                <a:latin typeface="Comic Sans MS" panose="030F0702030302020204" pitchFamily="66" charset="0"/>
                <a:ea typeface="等线 Light" panose="02010600030101010101" pitchFamily="2" charset="-122"/>
              </a:rPr>
              <a:t>four</a:t>
            </a:r>
            <a:endParaRPr lang="zh-CN" altLang="en-US" sz="7200" dirty="0">
              <a:solidFill>
                <a:schemeClr val="bg1">
                  <a:alpha val="59000"/>
                </a:schemeClr>
              </a:solidFill>
              <a:latin typeface="Comic Sans MS" panose="030F0702030302020204" pitchFamily="66" charset="0"/>
              <a:ea typeface="等线 Light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264439" y="456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200" b="1" dirty="0" smtClean="0">
                <a:solidFill>
                  <a:schemeClr val="bg1">
                    <a:alpha val="77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程式簡介</a:t>
            </a:r>
            <a:endParaRPr lang="zh-CN" altLang="en-US" sz="3200" b="1" dirty="0">
              <a:solidFill>
                <a:schemeClr val="bg1">
                  <a:alpha val="77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5445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/>
      <p:bldP spid="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028873" y="6391564"/>
            <a:ext cx="5032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https://github.com/a885566885566/2x2x2-LedCube</a:t>
            </a:r>
            <a:endParaRPr lang="zh-TW" altLang="en-US" dirty="0"/>
          </a:p>
        </p:txBody>
      </p:sp>
      <p:sp>
        <p:nvSpPr>
          <p:cNvPr id="9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掃描顯示法</a:t>
            </a:r>
            <a:endParaRPr lang="zh-TW" altLang="en-US" b="1" dirty="0">
              <a:solidFill>
                <a:srgbClr val="D3EBF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968991" y="1429078"/>
            <a:ext cx="103848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b="1" dirty="0" smtClean="0">
                <a:solidFill>
                  <a:srgbClr val="FFC0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逐層掃描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每層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4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顆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主要原理：利用人眼</a:t>
            </a:r>
            <a:r>
              <a:rPr lang="zh-TW" altLang="en-US" sz="2800" b="1" dirty="0" smtClean="0">
                <a:solidFill>
                  <a:srgbClr val="FFC0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視覺暫留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，每個瞬間只控制少數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，但人眼看到的殘光會是連續的。</a:t>
            </a:r>
            <a:endParaRPr lang="en-US" altLang="zh-TW" sz="28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優點：用少數的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pin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腳就可控制大量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。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9" name="群組 28"/>
          <p:cNvGrpSpPr/>
          <p:nvPr/>
        </p:nvGrpSpPr>
        <p:grpSpPr>
          <a:xfrm>
            <a:off x="1957282" y="3712281"/>
            <a:ext cx="2333029" cy="2082652"/>
            <a:chOff x="988396" y="4364330"/>
            <a:chExt cx="2333029" cy="2082652"/>
          </a:xfrm>
        </p:grpSpPr>
        <p:sp>
          <p:nvSpPr>
            <p:cNvPr id="28" name="矩形 27"/>
            <p:cNvSpPr/>
            <p:nvPr/>
          </p:nvSpPr>
          <p:spPr>
            <a:xfrm>
              <a:off x="988396" y="4364330"/>
              <a:ext cx="2333029" cy="208265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21" name="群組 20"/>
            <p:cNvGrpSpPr/>
            <p:nvPr/>
          </p:nvGrpSpPr>
          <p:grpSpPr>
            <a:xfrm>
              <a:off x="1330037" y="5407889"/>
              <a:ext cx="1625600" cy="752765"/>
              <a:chOff x="1330037" y="5407889"/>
              <a:chExt cx="1625600" cy="752765"/>
            </a:xfrm>
          </p:grpSpPr>
          <p:sp>
            <p:nvSpPr>
              <p:cNvPr id="20" name="流程圖: 資料 19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流程圖: 延遲 11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" name="流程圖: 延遲 12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" name="流程圖: 延遲 13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5" name="流程圖: 延遲 14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22" name="群組 21"/>
            <p:cNvGrpSpPr/>
            <p:nvPr/>
          </p:nvGrpSpPr>
          <p:grpSpPr>
            <a:xfrm>
              <a:off x="1330037" y="4571995"/>
              <a:ext cx="1625600" cy="752765"/>
              <a:chOff x="1330037" y="5407889"/>
              <a:chExt cx="1625600" cy="752765"/>
            </a:xfrm>
          </p:grpSpPr>
          <p:sp>
            <p:nvSpPr>
              <p:cNvPr id="23" name="流程圖: 資料 22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4" name="流程圖: 延遲 23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5" name="流程圖: 延遲 24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6" name="流程圖: 延遲 25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7" name="流程圖: 延遲 26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30" name="群組 29"/>
          <p:cNvGrpSpPr/>
          <p:nvPr/>
        </p:nvGrpSpPr>
        <p:grpSpPr>
          <a:xfrm>
            <a:off x="5183493" y="3712281"/>
            <a:ext cx="2333029" cy="2082652"/>
            <a:chOff x="988396" y="4364330"/>
            <a:chExt cx="2333029" cy="2082652"/>
          </a:xfrm>
        </p:grpSpPr>
        <p:sp>
          <p:nvSpPr>
            <p:cNvPr id="31" name="矩形 30"/>
            <p:cNvSpPr/>
            <p:nvPr/>
          </p:nvSpPr>
          <p:spPr>
            <a:xfrm>
              <a:off x="988396" y="4364330"/>
              <a:ext cx="2333029" cy="208265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32" name="群組 31"/>
            <p:cNvGrpSpPr/>
            <p:nvPr/>
          </p:nvGrpSpPr>
          <p:grpSpPr>
            <a:xfrm>
              <a:off x="1330037" y="5407889"/>
              <a:ext cx="1625600" cy="752765"/>
              <a:chOff x="1330037" y="5407889"/>
              <a:chExt cx="1625600" cy="752765"/>
            </a:xfrm>
          </p:grpSpPr>
          <p:sp>
            <p:nvSpPr>
              <p:cNvPr id="39" name="流程圖: 資料 38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0" name="流程圖: 延遲 39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1" name="流程圖: 延遲 40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2" name="流程圖: 延遲 41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3" name="流程圖: 延遲 42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33" name="群組 32"/>
            <p:cNvGrpSpPr/>
            <p:nvPr/>
          </p:nvGrpSpPr>
          <p:grpSpPr>
            <a:xfrm>
              <a:off x="1330037" y="4571995"/>
              <a:ext cx="1625600" cy="752765"/>
              <a:chOff x="1330037" y="5407889"/>
              <a:chExt cx="1625600" cy="752765"/>
            </a:xfrm>
          </p:grpSpPr>
          <p:sp>
            <p:nvSpPr>
              <p:cNvPr id="34" name="流程圖: 資料 33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5" name="流程圖: 延遲 34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6" name="流程圖: 延遲 35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7" name="流程圖: 延遲 36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8" name="流程圖: 延遲 37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44" name="群組 43"/>
          <p:cNvGrpSpPr/>
          <p:nvPr/>
        </p:nvGrpSpPr>
        <p:grpSpPr>
          <a:xfrm>
            <a:off x="8409704" y="3712281"/>
            <a:ext cx="2333029" cy="2082652"/>
            <a:chOff x="988396" y="4364330"/>
            <a:chExt cx="2333029" cy="2082652"/>
          </a:xfrm>
        </p:grpSpPr>
        <p:sp>
          <p:nvSpPr>
            <p:cNvPr id="45" name="矩形 44"/>
            <p:cNvSpPr/>
            <p:nvPr/>
          </p:nvSpPr>
          <p:spPr>
            <a:xfrm>
              <a:off x="988396" y="4364330"/>
              <a:ext cx="2333029" cy="208265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6" name="群組 45"/>
            <p:cNvGrpSpPr/>
            <p:nvPr/>
          </p:nvGrpSpPr>
          <p:grpSpPr>
            <a:xfrm>
              <a:off x="1330037" y="5407889"/>
              <a:ext cx="1625600" cy="752765"/>
              <a:chOff x="1330037" y="5407889"/>
              <a:chExt cx="1625600" cy="752765"/>
            </a:xfrm>
          </p:grpSpPr>
          <p:sp>
            <p:nvSpPr>
              <p:cNvPr id="53" name="流程圖: 資料 52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4" name="流程圖: 延遲 53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5" name="流程圖: 延遲 54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6" name="流程圖: 延遲 55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7" name="流程圖: 延遲 56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47" name="群組 46"/>
            <p:cNvGrpSpPr/>
            <p:nvPr/>
          </p:nvGrpSpPr>
          <p:grpSpPr>
            <a:xfrm>
              <a:off x="1330037" y="4571995"/>
              <a:ext cx="1625600" cy="752765"/>
              <a:chOff x="1330037" y="5407889"/>
              <a:chExt cx="1625600" cy="752765"/>
            </a:xfrm>
          </p:grpSpPr>
          <p:sp>
            <p:nvSpPr>
              <p:cNvPr id="48" name="流程圖: 資料 47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9" name="流程圖: 延遲 48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0" name="流程圖: 延遲 49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1" name="流程圖: 延遲 50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2" name="流程圖: 延遲 51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58" name="十字形 57"/>
          <p:cNvSpPr/>
          <p:nvPr/>
        </p:nvSpPr>
        <p:spPr>
          <a:xfrm>
            <a:off x="4439016" y="4494910"/>
            <a:ext cx="620729" cy="616530"/>
          </a:xfrm>
          <a:prstGeom prst="plus">
            <a:avLst>
              <a:gd name="adj" fmla="val 41479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向右箭號 58"/>
          <p:cNvSpPr/>
          <p:nvPr/>
        </p:nvSpPr>
        <p:spPr>
          <a:xfrm>
            <a:off x="7730654" y="4494911"/>
            <a:ext cx="496966" cy="61652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48517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38546" y="6449833"/>
            <a:ext cx="5032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https://github.com/a885566885566/2x2x2-LedCube</a:t>
            </a:r>
            <a:endParaRPr lang="zh-TW" altLang="en-US" dirty="0"/>
          </a:p>
        </p:txBody>
      </p:sp>
      <p:sp>
        <p:nvSpPr>
          <p:cNvPr id="9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中斷</a:t>
            </a:r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(Interrupt)</a:t>
            </a:r>
            <a:endParaRPr lang="zh-TW" altLang="en-US" b="1" dirty="0">
              <a:solidFill>
                <a:srgbClr val="D3EBF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968991" y="1429078"/>
            <a:ext cx="103848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在</a:t>
            </a:r>
            <a:r>
              <a:rPr lang="zh-TW" altLang="en-US" sz="2800" b="1" dirty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電腦科學中，中斷（英語：</a:t>
            </a:r>
            <a:r>
              <a:rPr lang="en-US" altLang="zh-TW" sz="2800" b="1" dirty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Interrupt</a:t>
            </a:r>
            <a:r>
              <a:rPr lang="zh-TW" altLang="en-US" sz="2800" b="1" dirty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）是指處理器接收到來自硬體或軟體的訊號，提示發生了某個事件，應該被注意，這種情況就稱為中斷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。此時，處理器</a:t>
            </a:r>
            <a:r>
              <a:rPr lang="zh-TW" altLang="en-US" sz="2800" b="1" dirty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將會進行相應的硬體／軟體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處理。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968991" y="3347543"/>
            <a:ext cx="50993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28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計時器中斷</a:t>
            </a:r>
            <a:r>
              <a:rPr lang="en-US" altLang="zh-TW" sz="28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(Timer Interrupt)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利用核心</a:t>
            </a:r>
            <a:r>
              <a:rPr lang="en-US" altLang="zh-TW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clock</a:t>
            </a:r>
            <a:r>
              <a:rPr lang="zh-TW" altLang="en-US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計數器計時，計數器觸發後做相應的事情</a:t>
            </a:r>
            <a:r>
              <a:rPr lang="en-US" altLang="zh-TW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可以用程式控制</a:t>
            </a:r>
            <a:r>
              <a:rPr lang="en-US" altLang="zh-TW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TW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Timer</a:t>
            </a:r>
            <a:r>
              <a:rPr lang="zh-TW" altLang="en-US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會根據</a:t>
            </a:r>
            <a:r>
              <a:rPr lang="en-US" altLang="zh-TW" sz="2000" b="1" dirty="0" err="1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ledState</a:t>
            </a:r>
            <a:r>
              <a:rPr lang="zh-TW" altLang="en-US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不斷更新</a:t>
            </a:r>
            <a:r>
              <a:rPr lang="en-US" altLang="zh-TW" sz="2000" b="1" dirty="0" err="1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led_pin</a:t>
            </a:r>
            <a:r>
              <a:rPr lang="zh-TW" altLang="en-US" sz="2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的狀態。</a:t>
            </a:r>
            <a:endParaRPr lang="zh-TW" altLang="en-US" sz="2000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6068291" y="3347543"/>
            <a:ext cx="5709301" cy="280076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ISR</a:t>
            </a:r>
            <a:r>
              <a:rPr lang="en-US" altLang="zh-TW" sz="1600" dirty="0">
                <a:latin typeface="Consolas" panose="020B0609020204030204" pitchFamily="49" charset="0"/>
              </a:rPr>
              <a:t>(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TIMER2_COMPA_vect</a:t>
            </a:r>
            <a:r>
              <a:rPr lang="en-US" altLang="zh-TW" sz="1600" dirty="0"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    </a:t>
            </a:r>
            <a:r>
              <a:rPr lang="en-US" altLang="zh-TW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TW" sz="1600" dirty="0">
                <a:latin typeface="Consolas" panose="020B0609020204030204" pitchFamily="49" charset="0"/>
              </a:rPr>
              <a:t>(layer1_Pin, </a:t>
            </a:r>
            <a:r>
              <a:rPr lang="en-US" altLang="zh-TW" sz="1600" dirty="0" err="1">
                <a:latin typeface="Consolas" panose="020B0609020204030204" pitchFamily="49" charset="0"/>
              </a:rPr>
              <a:t>ledLayerState</a:t>
            </a:r>
            <a:r>
              <a:rPr lang="en-US" altLang="zh-TW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    </a:t>
            </a:r>
            <a:r>
              <a:rPr lang="en-US" altLang="zh-TW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TW" sz="1600" dirty="0">
                <a:latin typeface="Consolas" panose="020B0609020204030204" pitchFamily="49" charset="0"/>
              </a:rPr>
              <a:t>(layer2_Pin, </a:t>
            </a:r>
            <a:r>
              <a:rPr lang="en-US" altLang="zh-TW" sz="1600" dirty="0">
                <a:solidFill>
                  <a:srgbClr val="C00000"/>
                </a:solidFill>
                <a:latin typeface="Consolas" panose="020B0609020204030204" pitchFamily="49" charset="0"/>
              </a:rPr>
              <a:t>!</a:t>
            </a:r>
            <a:r>
              <a:rPr lang="en-US" altLang="zh-TW" sz="1600" dirty="0" err="1">
                <a:latin typeface="Consolas" panose="020B0609020204030204" pitchFamily="49" charset="0"/>
              </a:rPr>
              <a:t>ledLayerState</a:t>
            </a:r>
            <a:r>
              <a:rPr lang="en-US" altLang="zh-TW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    </a:t>
            </a:r>
            <a:r>
              <a:rPr lang="en-US" altLang="zh-TW" sz="1600" dirty="0" err="1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</a:rPr>
              <a:t> offset = </a:t>
            </a:r>
            <a:r>
              <a:rPr lang="en-US" altLang="zh-TW" sz="1600" dirty="0" err="1">
                <a:latin typeface="Consolas" panose="020B0609020204030204" pitchFamily="49" charset="0"/>
              </a:rPr>
              <a:t>ledLayerState</a:t>
            </a:r>
            <a:r>
              <a:rPr lang="en-US" altLang="zh-TW" sz="1600" dirty="0">
                <a:latin typeface="Consolas" panose="020B0609020204030204" pitchFamily="49" charset="0"/>
              </a:rPr>
              <a:t> </a:t>
            </a:r>
            <a:r>
              <a:rPr lang="en-US" altLang="zh-TW" sz="1600" dirty="0">
                <a:solidFill>
                  <a:srgbClr val="C00000"/>
                </a:solidFill>
                <a:latin typeface="Consolas" panose="020B0609020204030204" pitchFamily="49" charset="0"/>
              </a:rPr>
              <a:t>?</a:t>
            </a:r>
            <a:r>
              <a:rPr lang="en-US" altLang="zh-TW" sz="1600" dirty="0">
                <a:latin typeface="Consolas" panose="020B0609020204030204" pitchFamily="49" charset="0"/>
              </a:rPr>
              <a:t> 4 </a:t>
            </a:r>
            <a:r>
              <a:rPr lang="en-US" altLang="zh-TW" sz="1600" dirty="0">
                <a:solidFill>
                  <a:srgbClr val="C00000"/>
                </a:solidFill>
                <a:latin typeface="Consolas" panose="020B0609020204030204" pitchFamily="49" charset="0"/>
              </a:rPr>
              <a:t>:</a:t>
            </a:r>
            <a:r>
              <a:rPr lang="en-US" altLang="zh-TW" sz="1600" dirty="0">
                <a:latin typeface="Consolas" panose="020B0609020204030204" pitchFamily="49" charset="0"/>
              </a:rPr>
              <a:t> 0;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    </a:t>
            </a:r>
            <a:r>
              <a:rPr lang="en-US" altLang="zh-TW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analogWrite</a:t>
            </a:r>
            <a:r>
              <a:rPr lang="en-US" altLang="zh-TW" sz="1600" dirty="0"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latin typeface="Consolas" panose="020B0609020204030204" pitchFamily="49" charset="0"/>
              </a:rPr>
              <a:t>ledA_Pin</a:t>
            </a:r>
            <a:r>
              <a:rPr lang="en-US" altLang="zh-TW" sz="1600" dirty="0">
                <a:latin typeface="Consolas" panose="020B0609020204030204" pitchFamily="49" charset="0"/>
              </a:rPr>
              <a:t>, </a:t>
            </a:r>
            <a:r>
              <a:rPr lang="en-US" altLang="zh-TW" sz="1600" dirty="0" err="1">
                <a:latin typeface="Consolas" panose="020B0609020204030204" pitchFamily="49" charset="0"/>
              </a:rPr>
              <a:t>ledState</a:t>
            </a:r>
            <a:r>
              <a:rPr lang="en-US" altLang="zh-TW" sz="1600" dirty="0">
                <a:latin typeface="Consolas" panose="020B0609020204030204" pitchFamily="49" charset="0"/>
              </a:rPr>
              <a:t>[offset    ]);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    </a:t>
            </a:r>
            <a:r>
              <a:rPr lang="en-US" altLang="zh-TW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analogWrite</a:t>
            </a:r>
            <a:r>
              <a:rPr lang="en-US" altLang="zh-TW" sz="1600" dirty="0"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latin typeface="Consolas" panose="020B0609020204030204" pitchFamily="49" charset="0"/>
              </a:rPr>
              <a:t>ledB_Pin</a:t>
            </a:r>
            <a:r>
              <a:rPr lang="en-US" altLang="zh-TW" sz="1600" dirty="0">
                <a:latin typeface="Consolas" panose="020B0609020204030204" pitchFamily="49" charset="0"/>
              </a:rPr>
              <a:t>, </a:t>
            </a:r>
            <a:r>
              <a:rPr lang="en-US" altLang="zh-TW" sz="1600" dirty="0" err="1">
                <a:latin typeface="Consolas" panose="020B0609020204030204" pitchFamily="49" charset="0"/>
              </a:rPr>
              <a:t>ledState</a:t>
            </a:r>
            <a:r>
              <a:rPr lang="en-US" altLang="zh-TW" sz="1600" dirty="0">
                <a:latin typeface="Consolas" panose="020B0609020204030204" pitchFamily="49" charset="0"/>
              </a:rPr>
              <a:t>[offset + 1]);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    </a:t>
            </a:r>
            <a:r>
              <a:rPr lang="en-US" altLang="zh-TW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analogWrite</a:t>
            </a:r>
            <a:r>
              <a:rPr lang="en-US" altLang="zh-TW" sz="1600" dirty="0"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latin typeface="Consolas" panose="020B0609020204030204" pitchFamily="49" charset="0"/>
              </a:rPr>
              <a:t>ledC_Pin</a:t>
            </a:r>
            <a:r>
              <a:rPr lang="en-US" altLang="zh-TW" sz="1600" dirty="0">
                <a:latin typeface="Consolas" panose="020B0609020204030204" pitchFamily="49" charset="0"/>
              </a:rPr>
              <a:t>, </a:t>
            </a:r>
            <a:r>
              <a:rPr lang="en-US" altLang="zh-TW" sz="1600" dirty="0" err="1">
                <a:latin typeface="Consolas" panose="020B0609020204030204" pitchFamily="49" charset="0"/>
              </a:rPr>
              <a:t>ledState</a:t>
            </a:r>
            <a:r>
              <a:rPr lang="en-US" altLang="zh-TW" sz="1600" dirty="0">
                <a:latin typeface="Consolas" panose="020B0609020204030204" pitchFamily="49" charset="0"/>
              </a:rPr>
              <a:t>[offset + 2]);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    </a:t>
            </a:r>
            <a:r>
              <a:rPr lang="en-US" altLang="zh-TW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analogWrite</a:t>
            </a:r>
            <a:r>
              <a:rPr lang="en-US" altLang="zh-TW" sz="1600" dirty="0"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latin typeface="Consolas" panose="020B0609020204030204" pitchFamily="49" charset="0"/>
              </a:rPr>
              <a:t>ledD_Pin</a:t>
            </a:r>
            <a:r>
              <a:rPr lang="en-US" altLang="zh-TW" sz="1600" dirty="0">
                <a:latin typeface="Consolas" panose="020B0609020204030204" pitchFamily="49" charset="0"/>
              </a:rPr>
              <a:t>, </a:t>
            </a:r>
            <a:r>
              <a:rPr lang="en-US" altLang="zh-TW" sz="1600" dirty="0" err="1">
                <a:latin typeface="Consolas" panose="020B0609020204030204" pitchFamily="49" charset="0"/>
              </a:rPr>
              <a:t>ledState</a:t>
            </a:r>
            <a:r>
              <a:rPr lang="en-US" altLang="zh-TW" sz="1600" dirty="0">
                <a:latin typeface="Consolas" panose="020B0609020204030204" pitchFamily="49" charset="0"/>
              </a:rPr>
              <a:t>[offset + 3]);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    </a:t>
            </a:r>
            <a:r>
              <a:rPr lang="en-US" altLang="zh-TW" sz="1600" dirty="0" err="1">
                <a:latin typeface="Consolas" panose="020B0609020204030204" pitchFamily="49" charset="0"/>
              </a:rPr>
              <a:t>ledLayerState</a:t>
            </a:r>
            <a:r>
              <a:rPr lang="en-US" altLang="zh-TW" sz="1600" dirty="0">
                <a:latin typeface="Consolas" panose="020B0609020204030204" pitchFamily="49" charset="0"/>
              </a:rPr>
              <a:t> = </a:t>
            </a:r>
            <a:r>
              <a:rPr lang="en-US" altLang="zh-TW" sz="1600" dirty="0">
                <a:solidFill>
                  <a:srgbClr val="C00000"/>
                </a:solidFill>
                <a:latin typeface="Consolas" panose="020B0609020204030204" pitchFamily="49" charset="0"/>
              </a:rPr>
              <a:t>!</a:t>
            </a:r>
            <a:r>
              <a:rPr lang="en-US" altLang="zh-TW" sz="1600" dirty="0" err="1">
                <a:latin typeface="Consolas" panose="020B0609020204030204" pitchFamily="49" charset="0"/>
              </a:rPr>
              <a:t>ledLayerState</a:t>
            </a:r>
            <a:r>
              <a:rPr lang="en-US" altLang="zh-TW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600" dirty="0">
                <a:latin typeface="Consolas" panose="020B0609020204030204" pitchFamily="49" charset="0"/>
              </a:rPr>
              <a:t>}</a:t>
            </a:r>
            <a:endParaRPr lang="zh-TW" altLang="en-US" sz="1600" dirty="0">
              <a:latin typeface="Consolas" panose="020B0609020204030204" pitchFamily="49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6410036" y="6148310"/>
            <a:ext cx="50258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中斷部分程式碼</a:t>
            </a:r>
            <a:endParaRPr lang="zh-TW" altLang="en-US" sz="1600" b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011840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LED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控制範例 </a:t>
            </a:r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spark</a:t>
            </a:r>
            <a:endParaRPr lang="zh-TW" altLang="en-US" b="1" dirty="0">
              <a:solidFill>
                <a:srgbClr val="D3EBF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349132" y="2386960"/>
            <a:ext cx="35380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改變</a:t>
            </a:r>
            <a:r>
              <a:rPr lang="en-US" altLang="zh-TW" sz="2000" b="1" dirty="0" err="1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ledState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這個陣列可以控制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的狀態。</a:t>
            </a:r>
            <a:endParaRPr lang="en-US" altLang="zh-TW" sz="20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使用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for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迴圈，將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全開或全關。</a:t>
            </a:r>
            <a:endParaRPr lang="en-US" altLang="zh-TW" sz="20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變數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time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用於控制閃爍次數。</a:t>
            </a:r>
            <a:endParaRPr lang="en-US" altLang="zh-TW" sz="20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TW" sz="2000" b="1" dirty="0" err="1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speedUp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可以控制閃爍頻率是否自動加快。</a:t>
            </a:r>
            <a:endParaRPr lang="zh-TW" altLang="en-US" sz="20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838200" y="2386960"/>
            <a:ext cx="7436501" cy="353943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void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anime_spark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times=10, 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=800, </a:t>
            </a:r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bool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speedUp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= true){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const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minimumFre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= 10;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= 0;i&lt;times;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k = 0; k&lt;8; k++)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ledState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[k] =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getVotage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( 255 );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	delay(</a:t>
            </a:r>
            <a:r>
              <a:rPr lang="en-US" altLang="zh-TW" sz="1600" dirty="0" err="1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k = 0; k&lt;8; k++)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ledState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[k] =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getVotage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( 0 );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delay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speedUp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minimumFre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+ (times-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)*(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fre-minimumFre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)/times;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zh-TW" altLang="en-US" sz="16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68991" y="1429078"/>
            <a:ext cx="103848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使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全部一起閃爍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144666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LED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控制範例 </a:t>
            </a:r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oscillation</a:t>
            </a:r>
            <a:endParaRPr lang="zh-TW" altLang="en-US" b="1" dirty="0">
              <a:solidFill>
                <a:srgbClr val="D3EBF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349132" y="2386958"/>
            <a:ext cx="35380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改變</a:t>
            </a:r>
            <a:r>
              <a:rPr lang="en-US" altLang="zh-TW" sz="2000" b="1" dirty="0" err="1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ledState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這個陣列可以控制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的狀態。</a:t>
            </a:r>
            <a:endParaRPr lang="en-US" altLang="zh-TW" sz="20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使用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for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迴圈與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sin()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函數，讓</a:t>
            </a:r>
            <a:r>
              <a:rPr lang="en-US" altLang="zh-TW" sz="2000" b="1" dirty="0" err="1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ledState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在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0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與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240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間循環。</a:t>
            </a:r>
            <a:endParaRPr lang="en-US" altLang="zh-TW" sz="20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變數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time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用於控制循環次數。</a:t>
            </a:r>
            <a:endParaRPr lang="zh-TW" altLang="en-US" sz="20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838200" y="2386958"/>
            <a:ext cx="7436501" cy="230832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void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anime_oscillation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times, 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delta, </a:t>
            </a:r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bool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speedUp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= 0;i&lt;times;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k = 0; k&lt;8; k++){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ledState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[k] =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getVotage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 (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sin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millis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()/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)+1)*120 );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delay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(delta);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zh-TW" altLang="en-US" sz="16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68991" y="1429078"/>
            <a:ext cx="103848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使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全部一起漸明漸亮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29161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LED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控制範例 </a:t>
            </a:r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err="1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planFlip</a:t>
            </a:r>
            <a:endParaRPr lang="zh-TW" altLang="en-US" b="1" dirty="0">
              <a:solidFill>
                <a:srgbClr val="D3EBF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68991" y="1429078"/>
            <a:ext cx="103848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使</a:t>
            </a:r>
            <a:r>
              <a:rPr lang="en-US" altLang="zh-TW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如同翻面一樣不斷翻轉</a:t>
            </a:r>
            <a:endParaRPr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0" name="群組 9"/>
          <p:cNvGrpSpPr/>
          <p:nvPr/>
        </p:nvGrpSpPr>
        <p:grpSpPr>
          <a:xfrm>
            <a:off x="1067231" y="4393415"/>
            <a:ext cx="2333029" cy="2082652"/>
            <a:chOff x="988396" y="4364330"/>
            <a:chExt cx="2333029" cy="2082652"/>
          </a:xfrm>
        </p:grpSpPr>
        <p:sp>
          <p:nvSpPr>
            <p:cNvPr id="11" name="矩形 10"/>
            <p:cNvSpPr/>
            <p:nvPr/>
          </p:nvSpPr>
          <p:spPr>
            <a:xfrm>
              <a:off x="988396" y="4364330"/>
              <a:ext cx="2333029" cy="208265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2" name="群組 11"/>
            <p:cNvGrpSpPr/>
            <p:nvPr/>
          </p:nvGrpSpPr>
          <p:grpSpPr>
            <a:xfrm>
              <a:off x="1330037" y="5407889"/>
              <a:ext cx="1625600" cy="752765"/>
              <a:chOff x="1330037" y="5407889"/>
              <a:chExt cx="1625600" cy="752765"/>
            </a:xfrm>
          </p:grpSpPr>
          <p:sp>
            <p:nvSpPr>
              <p:cNvPr id="19" name="流程圖: 資料 18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0" name="流程圖: 延遲 19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1" name="流程圖: 延遲 20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2" name="流程圖: 延遲 21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3" name="流程圖: 延遲 22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3" name="群組 12"/>
            <p:cNvGrpSpPr/>
            <p:nvPr/>
          </p:nvGrpSpPr>
          <p:grpSpPr>
            <a:xfrm>
              <a:off x="1330037" y="4571995"/>
              <a:ext cx="1625600" cy="752765"/>
              <a:chOff x="1330037" y="5407889"/>
              <a:chExt cx="1625600" cy="752765"/>
            </a:xfrm>
          </p:grpSpPr>
          <p:sp>
            <p:nvSpPr>
              <p:cNvPr id="14" name="流程圖: 資料 13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5" name="流程圖: 延遲 14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" name="流程圖: 延遲 15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7" name="流程圖: 延遲 16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8" name="流程圖: 延遲 17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24" name="群組 23"/>
          <p:cNvGrpSpPr/>
          <p:nvPr/>
        </p:nvGrpSpPr>
        <p:grpSpPr>
          <a:xfrm>
            <a:off x="3514780" y="4393415"/>
            <a:ext cx="2333029" cy="2082652"/>
            <a:chOff x="988396" y="4364330"/>
            <a:chExt cx="2333029" cy="2082652"/>
          </a:xfrm>
        </p:grpSpPr>
        <p:sp>
          <p:nvSpPr>
            <p:cNvPr id="25" name="矩形 24"/>
            <p:cNvSpPr/>
            <p:nvPr/>
          </p:nvSpPr>
          <p:spPr>
            <a:xfrm>
              <a:off x="988396" y="4364330"/>
              <a:ext cx="2333029" cy="208265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26" name="群組 25"/>
            <p:cNvGrpSpPr/>
            <p:nvPr/>
          </p:nvGrpSpPr>
          <p:grpSpPr>
            <a:xfrm>
              <a:off x="1330037" y="5407889"/>
              <a:ext cx="1625600" cy="752765"/>
              <a:chOff x="1330037" y="5407889"/>
              <a:chExt cx="1625600" cy="752765"/>
            </a:xfrm>
          </p:grpSpPr>
          <p:sp>
            <p:nvSpPr>
              <p:cNvPr id="33" name="流程圖: 資料 32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4" name="流程圖: 延遲 33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5" name="流程圖: 延遲 34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6" name="流程圖: 延遲 35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7" name="流程圖: 延遲 36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27" name="群組 26"/>
            <p:cNvGrpSpPr/>
            <p:nvPr/>
          </p:nvGrpSpPr>
          <p:grpSpPr>
            <a:xfrm>
              <a:off x="1330037" y="4571995"/>
              <a:ext cx="1625600" cy="752765"/>
              <a:chOff x="1330037" y="5407889"/>
              <a:chExt cx="1625600" cy="752765"/>
            </a:xfrm>
          </p:grpSpPr>
          <p:sp>
            <p:nvSpPr>
              <p:cNvPr id="28" name="流程圖: 資料 27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9" name="流程圖: 延遲 28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0" name="流程圖: 延遲 29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1" name="流程圖: 延遲 30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2" name="流程圖: 延遲 31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52" name="群組 51"/>
          <p:cNvGrpSpPr/>
          <p:nvPr/>
        </p:nvGrpSpPr>
        <p:grpSpPr>
          <a:xfrm>
            <a:off x="5962330" y="4393415"/>
            <a:ext cx="2333029" cy="2082652"/>
            <a:chOff x="988396" y="4364330"/>
            <a:chExt cx="2333029" cy="2082652"/>
          </a:xfrm>
        </p:grpSpPr>
        <p:sp>
          <p:nvSpPr>
            <p:cNvPr id="53" name="矩形 52"/>
            <p:cNvSpPr/>
            <p:nvPr/>
          </p:nvSpPr>
          <p:spPr>
            <a:xfrm>
              <a:off x="988396" y="4364330"/>
              <a:ext cx="2333029" cy="208265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54" name="群組 53"/>
            <p:cNvGrpSpPr/>
            <p:nvPr/>
          </p:nvGrpSpPr>
          <p:grpSpPr>
            <a:xfrm>
              <a:off x="1330037" y="5407889"/>
              <a:ext cx="1625600" cy="752765"/>
              <a:chOff x="1330037" y="5407889"/>
              <a:chExt cx="1625600" cy="752765"/>
            </a:xfrm>
          </p:grpSpPr>
          <p:sp>
            <p:nvSpPr>
              <p:cNvPr id="61" name="流程圖: 資料 60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2" name="流程圖: 延遲 61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3" name="流程圖: 延遲 62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4" name="流程圖: 延遲 63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5" name="流程圖: 延遲 64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5" name="群組 54"/>
            <p:cNvGrpSpPr/>
            <p:nvPr/>
          </p:nvGrpSpPr>
          <p:grpSpPr>
            <a:xfrm>
              <a:off x="1330037" y="4571995"/>
              <a:ext cx="1625600" cy="752765"/>
              <a:chOff x="1330037" y="5407889"/>
              <a:chExt cx="1625600" cy="752765"/>
            </a:xfrm>
          </p:grpSpPr>
          <p:sp>
            <p:nvSpPr>
              <p:cNvPr id="56" name="流程圖: 資料 55"/>
              <p:cNvSpPr/>
              <p:nvPr/>
            </p:nvSpPr>
            <p:spPr>
              <a:xfrm>
                <a:off x="1330037" y="5721925"/>
                <a:ext cx="1625600" cy="438729"/>
              </a:xfrm>
              <a:prstGeom prst="flowChartInputOutpu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7" name="流程圖: 延遲 56"/>
              <p:cNvSpPr/>
              <p:nvPr/>
            </p:nvSpPr>
            <p:spPr>
              <a:xfrm rot="16200000">
                <a:off x="1390074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8" name="流程圖: 延遲 57"/>
              <p:cNvSpPr/>
              <p:nvPr/>
            </p:nvSpPr>
            <p:spPr>
              <a:xfrm rot="16200000">
                <a:off x="2267528" y="5809671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9" name="流程圖: 延遲 58"/>
              <p:cNvSpPr/>
              <p:nvPr/>
            </p:nvSpPr>
            <p:spPr>
              <a:xfrm rot="16200000">
                <a:off x="1653313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0" name="流程圖: 延遲 59"/>
              <p:cNvSpPr/>
              <p:nvPr/>
            </p:nvSpPr>
            <p:spPr>
              <a:xfrm rot="16200000">
                <a:off x="2530767" y="5454070"/>
                <a:ext cx="355601" cy="263239"/>
              </a:xfrm>
              <a:prstGeom prst="flowChartDelay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88" name="群組 87"/>
          <p:cNvGrpSpPr/>
          <p:nvPr/>
        </p:nvGrpSpPr>
        <p:grpSpPr>
          <a:xfrm>
            <a:off x="5974404" y="1754947"/>
            <a:ext cx="2333029" cy="2124217"/>
            <a:chOff x="8459925" y="1578827"/>
            <a:chExt cx="2333029" cy="2124217"/>
          </a:xfrm>
        </p:grpSpPr>
        <p:grpSp>
          <p:nvGrpSpPr>
            <p:cNvPr id="66" name="群組 65"/>
            <p:cNvGrpSpPr/>
            <p:nvPr/>
          </p:nvGrpSpPr>
          <p:grpSpPr>
            <a:xfrm>
              <a:off x="8459925" y="1578827"/>
              <a:ext cx="2333029" cy="2082652"/>
              <a:chOff x="988396" y="4364330"/>
              <a:chExt cx="2333029" cy="2082652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988396" y="4364330"/>
                <a:ext cx="2333029" cy="208265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68" name="群組 67"/>
              <p:cNvGrpSpPr/>
              <p:nvPr/>
            </p:nvGrpSpPr>
            <p:grpSpPr>
              <a:xfrm>
                <a:off x="1330037" y="5407889"/>
                <a:ext cx="1625600" cy="752765"/>
                <a:chOff x="1330037" y="5407889"/>
                <a:chExt cx="1625600" cy="752765"/>
              </a:xfrm>
            </p:grpSpPr>
            <p:sp>
              <p:nvSpPr>
                <p:cNvPr id="75" name="流程圖: 資料 74"/>
                <p:cNvSpPr/>
                <p:nvPr/>
              </p:nvSpPr>
              <p:spPr>
                <a:xfrm>
                  <a:off x="1330037" y="5721925"/>
                  <a:ext cx="1625600" cy="438729"/>
                </a:xfrm>
                <a:prstGeom prst="flowChartInputOutput">
                  <a:avLst/>
                </a:prstGeom>
                <a:solidFill>
                  <a:schemeClr val="accent4">
                    <a:alpha val="50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6" name="流程圖: 延遲 75"/>
                <p:cNvSpPr/>
                <p:nvPr/>
              </p:nvSpPr>
              <p:spPr>
                <a:xfrm rot="16200000">
                  <a:off x="1390074" y="5809671"/>
                  <a:ext cx="355601" cy="263239"/>
                </a:xfrm>
                <a:prstGeom prst="flowChartDelay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7" name="流程圖: 延遲 76"/>
                <p:cNvSpPr/>
                <p:nvPr/>
              </p:nvSpPr>
              <p:spPr>
                <a:xfrm rot="16200000">
                  <a:off x="2267528" y="5809671"/>
                  <a:ext cx="355601" cy="263239"/>
                </a:xfrm>
                <a:prstGeom prst="flowChartDelay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8" name="流程圖: 延遲 77"/>
                <p:cNvSpPr/>
                <p:nvPr/>
              </p:nvSpPr>
              <p:spPr>
                <a:xfrm rot="16200000">
                  <a:off x="1653313" y="5454070"/>
                  <a:ext cx="355601" cy="263239"/>
                </a:xfrm>
                <a:prstGeom prst="flowChartDelay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9" name="流程圖: 延遲 78"/>
                <p:cNvSpPr/>
                <p:nvPr/>
              </p:nvSpPr>
              <p:spPr>
                <a:xfrm rot="16200000">
                  <a:off x="2530767" y="5454070"/>
                  <a:ext cx="355601" cy="263239"/>
                </a:xfrm>
                <a:prstGeom prst="flowChartDelay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69" name="群組 68"/>
              <p:cNvGrpSpPr/>
              <p:nvPr/>
            </p:nvGrpSpPr>
            <p:grpSpPr>
              <a:xfrm>
                <a:off x="1330037" y="4571995"/>
                <a:ext cx="1625600" cy="752765"/>
                <a:chOff x="1330037" y="5407889"/>
                <a:chExt cx="1625600" cy="752765"/>
              </a:xfrm>
            </p:grpSpPr>
            <p:sp>
              <p:nvSpPr>
                <p:cNvPr id="70" name="流程圖: 資料 69"/>
                <p:cNvSpPr/>
                <p:nvPr/>
              </p:nvSpPr>
              <p:spPr>
                <a:xfrm>
                  <a:off x="1330037" y="5721925"/>
                  <a:ext cx="1625600" cy="438729"/>
                </a:xfrm>
                <a:prstGeom prst="flowChartInputOutput">
                  <a:avLst/>
                </a:prstGeom>
                <a:solidFill>
                  <a:schemeClr val="accent4">
                    <a:alpha val="50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1" name="流程圖: 延遲 70"/>
                <p:cNvSpPr/>
                <p:nvPr/>
              </p:nvSpPr>
              <p:spPr>
                <a:xfrm rot="16200000">
                  <a:off x="1390074" y="5809671"/>
                  <a:ext cx="355601" cy="263239"/>
                </a:xfrm>
                <a:prstGeom prst="flowChartDelay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2" name="流程圖: 延遲 71"/>
                <p:cNvSpPr/>
                <p:nvPr/>
              </p:nvSpPr>
              <p:spPr>
                <a:xfrm rot="16200000">
                  <a:off x="2267528" y="5809671"/>
                  <a:ext cx="355601" cy="263239"/>
                </a:xfrm>
                <a:prstGeom prst="flowChartDelay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3" name="流程圖: 延遲 72"/>
                <p:cNvSpPr/>
                <p:nvPr/>
              </p:nvSpPr>
              <p:spPr>
                <a:xfrm rot="16200000">
                  <a:off x="1653313" y="5454070"/>
                  <a:ext cx="355601" cy="263239"/>
                </a:xfrm>
                <a:prstGeom prst="flowChartDelay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4" name="流程圖: 延遲 73"/>
                <p:cNvSpPr/>
                <p:nvPr/>
              </p:nvSpPr>
              <p:spPr>
                <a:xfrm rot="16200000">
                  <a:off x="2530767" y="5454070"/>
                  <a:ext cx="355601" cy="263239"/>
                </a:xfrm>
                <a:prstGeom prst="flowChartDelay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80" name="文字方塊 79"/>
            <p:cNvSpPr txBox="1"/>
            <p:nvPr/>
          </p:nvSpPr>
          <p:spPr>
            <a:xfrm>
              <a:off x="8774731" y="3333712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/>
                <a:t>000</a:t>
              </a:r>
              <a:endParaRPr lang="zh-TW" altLang="en-US" dirty="0"/>
            </a:p>
          </p:txBody>
        </p:sp>
        <p:sp>
          <p:nvSpPr>
            <p:cNvPr id="81" name="文字方塊 80"/>
            <p:cNvSpPr txBox="1"/>
            <p:nvPr/>
          </p:nvSpPr>
          <p:spPr>
            <a:xfrm>
              <a:off x="9034780" y="294741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/>
                <a:t>001</a:t>
              </a:r>
              <a:endParaRPr lang="zh-TW" altLang="en-US" dirty="0"/>
            </a:p>
          </p:txBody>
        </p:sp>
        <p:sp>
          <p:nvSpPr>
            <p:cNvPr id="82" name="文字方塊 81"/>
            <p:cNvSpPr txBox="1"/>
            <p:nvPr/>
          </p:nvSpPr>
          <p:spPr>
            <a:xfrm>
              <a:off x="9650455" y="3317362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/>
                <a:t>010</a:t>
              </a:r>
              <a:endParaRPr lang="zh-TW" altLang="en-US" dirty="0"/>
            </a:p>
          </p:txBody>
        </p:sp>
        <p:sp>
          <p:nvSpPr>
            <p:cNvPr id="83" name="文字方塊 82"/>
            <p:cNvSpPr txBox="1"/>
            <p:nvPr/>
          </p:nvSpPr>
          <p:spPr>
            <a:xfrm>
              <a:off x="9910504" y="293106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/>
                <a:t>011</a:t>
              </a:r>
              <a:endParaRPr lang="zh-TW" altLang="en-US" dirty="0"/>
            </a:p>
          </p:txBody>
        </p:sp>
        <p:sp>
          <p:nvSpPr>
            <p:cNvPr id="84" name="文字方塊 83"/>
            <p:cNvSpPr txBox="1"/>
            <p:nvPr/>
          </p:nvSpPr>
          <p:spPr>
            <a:xfrm>
              <a:off x="8801566" y="247455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1</a:t>
              </a:r>
              <a:r>
                <a:rPr lang="en-US" altLang="zh-TW" dirty="0" smtClean="0"/>
                <a:t>00</a:t>
              </a:r>
              <a:endParaRPr lang="zh-TW" altLang="en-US" dirty="0"/>
            </a:p>
          </p:txBody>
        </p:sp>
        <p:sp>
          <p:nvSpPr>
            <p:cNvPr id="85" name="文字方塊 84"/>
            <p:cNvSpPr txBox="1"/>
            <p:nvPr/>
          </p:nvSpPr>
          <p:spPr>
            <a:xfrm>
              <a:off x="9061615" y="2088258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1</a:t>
              </a:r>
              <a:r>
                <a:rPr lang="en-US" altLang="zh-TW" dirty="0" smtClean="0"/>
                <a:t>01</a:t>
              </a:r>
              <a:endParaRPr lang="zh-TW" altLang="en-US" dirty="0"/>
            </a:p>
          </p:txBody>
        </p:sp>
        <p:sp>
          <p:nvSpPr>
            <p:cNvPr id="86" name="文字方塊 85"/>
            <p:cNvSpPr txBox="1"/>
            <p:nvPr/>
          </p:nvSpPr>
          <p:spPr>
            <a:xfrm>
              <a:off x="9677290" y="245820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1</a:t>
              </a:r>
              <a:r>
                <a:rPr lang="en-US" altLang="zh-TW" dirty="0" smtClean="0"/>
                <a:t>10</a:t>
              </a:r>
              <a:endParaRPr lang="zh-TW" altLang="en-US" dirty="0"/>
            </a:p>
          </p:txBody>
        </p:sp>
        <p:sp>
          <p:nvSpPr>
            <p:cNvPr id="87" name="文字方塊 86"/>
            <p:cNvSpPr txBox="1"/>
            <p:nvPr/>
          </p:nvSpPr>
          <p:spPr>
            <a:xfrm>
              <a:off x="9937339" y="2071908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1</a:t>
              </a:r>
              <a:r>
                <a:rPr lang="en-US" altLang="zh-TW" dirty="0" smtClean="0"/>
                <a:t>11</a:t>
              </a:r>
              <a:endParaRPr lang="zh-TW" altLang="en-US" dirty="0"/>
            </a:p>
          </p:txBody>
        </p:sp>
      </p:grpSp>
      <p:sp>
        <p:nvSpPr>
          <p:cNvPr id="97" name="文字方塊 96"/>
          <p:cNvSpPr txBox="1"/>
          <p:nvPr/>
        </p:nvSpPr>
        <p:spPr>
          <a:xfrm>
            <a:off x="968990" y="2055330"/>
            <a:ext cx="49928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用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Hypercube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的編碼方式對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定址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(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特色是相鄰的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一定只有一個位元不一樣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)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，利用這個特性可以用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bit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的關係決定四周的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是誰。</a:t>
            </a:r>
            <a:endParaRPr lang="en-US" altLang="zh-TW" sz="20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假</a:t>
            </a:r>
            <a:r>
              <a:rPr lang="zh-TW" altLang="en-US" sz="2000" b="1" dirty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設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plane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為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[101, 100, 001, 000]</a:t>
            </a:r>
            <a:endParaRPr lang="zh-TW" altLang="en-US" sz="20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98" name="文字方塊 97"/>
          <p:cNvSpPr txBox="1"/>
          <p:nvPr/>
        </p:nvSpPr>
        <p:spPr>
          <a:xfrm>
            <a:off x="5962330" y="3829513"/>
            <a:ext cx="2333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LED</a:t>
            </a:r>
            <a:r>
              <a:rPr lang="zh-TW" altLang="en-US" sz="1600" b="1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定址</a:t>
            </a:r>
            <a:endParaRPr lang="zh-TW" altLang="en-US" sz="1600" b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99" name="文字方塊 98"/>
          <p:cNvSpPr txBox="1"/>
          <p:nvPr/>
        </p:nvSpPr>
        <p:spPr>
          <a:xfrm>
            <a:off x="8307433" y="1332420"/>
            <a:ext cx="358927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Step1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：決定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[000, 001]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為軸心。</a:t>
            </a:r>
            <a:endParaRPr lang="en-US" altLang="zh-TW" sz="20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Step2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：算出共同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bit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為第二個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bit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。</a:t>
            </a:r>
            <a:endParaRPr lang="en-US" altLang="zh-TW" sz="20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Step3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：</a:t>
            </a:r>
            <a:r>
              <a:rPr lang="zh-TW" altLang="en-US" sz="2000" b="1" dirty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算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出需要改變的是第一、三個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bit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。</a:t>
            </a:r>
            <a:endParaRPr lang="en-US" altLang="zh-TW" sz="2000" b="1" dirty="0" smtClean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Step4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：決定是第一個還是第三個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bit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先轉換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(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如果換錯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bit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順序會變得與軸心邊一樣</a:t>
            </a: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)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。</a:t>
            </a:r>
            <a:endParaRPr lang="zh-TW" altLang="en-US" sz="20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zh-TW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Step5</a:t>
            </a:r>
            <a:r>
              <a:rPr lang="zh-TW" altLang="en-US" sz="2000" b="1" dirty="0" smtClean="0">
                <a:solidFill>
                  <a:srgbClr val="D3EBF2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：依次將邊遞移，實現動畫。</a:t>
            </a:r>
            <a:endParaRPr lang="zh-TW" altLang="en-US" sz="20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zh-TW" altLang="en-US" sz="20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zh-TW" altLang="en-US" sz="2000" b="1" dirty="0">
              <a:solidFill>
                <a:srgbClr val="D3EBF2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100" name="向右箭號 99"/>
          <p:cNvSpPr/>
          <p:nvPr/>
        </p:nvSpPr>
        <p:spPr>
          <a:xfrm>
            <a:off x="3239898" y="5162208"/>
            <a:ext cx="452582" cy="61883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1" name="向右箭號 100"/>
          <p:cNvSpPr/>
          <p:nvPr/>
        </p:nvSpPr>
        <p:spPr>
          <a:xfrm>
            <a:off x="5704585" y="5162208"/>
            <a:ext cx="452582" cy="618836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7573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b="1" dirty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材料介紹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RGB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 </a:t>
            </a:r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*</a:t>
            </a:r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8</a:t>
            </a:r>
          </a:p>
          <a:p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Arduino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 </a:t>
            </a:r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mini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*</a:t>
            </a:r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1</a:t>
            </a:r>
          </a:p>
          <a:p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9V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電池</a:t>
            </a:r>
            <a:endParaRPr lang="en-US" altLang="zh-TW" sz="3200" b="1" dirty="0" smtClean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9V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電池頭</a:t>
            </a:r>
            <a:endParaRPr lang="en-US" altLang="zh-TW" sz="3200" b="1" dirty="0" smtClean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焊接模板</a:t>
            </a:r>
            <a:endParaRPr lang="en-US" altLang="zh-TW" sz="3200" b="1" dirty="0" smtClean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標籤紙*</a:t>
            </a:r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1</a:t>
            </a:r>
            <a:endParaRPr lang="zh-TW" altLang="en-US" sz="32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250" l="1083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722" y="1022212"/>
            <a:ext cx="2123660" cy="212366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5000" r="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917" y="557227"/>
            <a:ext cx="3053630" cy="305363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375" b="94625" l="50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352" y="3799730"/>
            <a:ext cx="1981200" cy="19812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815" b="97407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8426" y="676992"/>
            <a:ext cx="2468880" cy="246888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5" t="20145" r="11417" b="20290"/>
          <a:stretch/>
        </p:blipFill>
        <p:spPr>
          <a:xfrm>
            <a:off x="7016917" y="3799730"/>
            <a:ext cx="2047461" cy="2130397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29" b="17309"/>
          <a:stretch/>
        </p:blipFill>
        <p:spPr>
          <a:xfrm>
            <a:off x="10070547" y="4295514"/>
            <a:ext cx="1770920" cy="98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087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LED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控制範例 </a:t>
            </a:r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err="1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planFlip</a:t>
            </a:r>
            <a:endParaRPr lang="zh-TW" altLang="en-US" b="1" dirty="0">
              <a:solidFill>
                <a:srgbClr val="D3EBF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838200" y="1454085"/>
            <a:ext cx="10707255" cy="452431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void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anime_planeFlip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times, 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static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short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plane[4] = {B000, B001, B010, B011};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static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short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edge[2]  = {0, 0};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w=0; w&lt;times; w++){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// Choose two points on the same edge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edge[0] = (short)random(0, 4);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short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err = 0;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do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edge[1] = (short)random(0, 4);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err = plane[edge[0]]^plane[edge[1]];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}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while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 !(err==1 || err==2 || err==4) );     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// Get a index which not equal to the other one, and must be the same side</a:t>
            </a:r>
          </a:p>
          <a:p>
            <a:endParaRPr lang="en-US" altLang="zh-TW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// Get the bit on the selected edge which need to be change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short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diffEdge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[2]={0}, index=0;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short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mutual = err;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= 1;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&lt;=4;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*=2)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!= mutual)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diffEdge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[index++] =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;   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// </a:t>
            </a:r>
            <a:r>
              <a:rPr lang="en-US" altLang="zh-TW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diffEdge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= B001, B010, </a:t>
            </a:r>
            <a:r>
              <a:rPr lang="en-US" altLang="zh-TW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B100</a:t>
            </a:r>
            <a:endParaRPr lang="zh-TW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6366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LED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控制範例 </a:t>
            </a:r>
            <a:r>
              <a:rPr lang="en-US" altLang="zh-TW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b="1" dirty="0" smtClean="0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 err="1">
                <a:solidFill>
                  <a:srgbClr val="D3EBF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planFlip</a:t>
            </a:r>
            <a:endParaRPr lang="zh-TW" altLang="en-US" b="1" dirty="0">
              <a:solidFill>
                <a:srgbClr val="D3EBF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838200" y="1454085"/>
            <a:ext cx="10707255" cy="477053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16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// Determine if the bit order is wrong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bool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wrongOrder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= matched(plane, 4, plane[edge[0]]^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diffEdge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[0]);</a:t>
            </a:r>
          </a:p>
          <a:p>
            <a:endParaRPr lang="en-US" altLang="zh-TW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// Update </a:t>
            </a:r>
            <a:r>
              <a:rPr lang="en-US" altLang="zh-TW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leds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by </a:t>
            </a:r>
            <a:r>
              <a:rPr lang="en-US" altLang="zh-TW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diffEdges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updateLedByHyperIndexArray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(plane, 4, 255);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delay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updateLedByHyperIndexArray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(plane, 4, 0);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plane[edge[0]] ^=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diffEdge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[wrongOrder?1:0];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plane[edge[1]] ^=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diffEdge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[wrongOrder?1:0];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updateLedByHyperIndexArray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(plane, 4, 255);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delay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updateLedByHyperIndexArray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(plane, 4, 0);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plane[edge[0]] ^=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diffEdge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[wrongOrder?0:1];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plane[edge[1]] ^=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diffEdge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[wrongOrder?0:1];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updateLedByHyperIndexArray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(plane, 4, 255);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delay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fre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TW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updateLedByHyperIndexArray</a:t>
            </a:r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(plane, 4, 0);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altLang="zh-TW" sz="1600" dirty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zh-TW" altLang="en-US" sz="16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7617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931042" y="501978"/>
            <a:ext cx="6329916" cy="6329914"/>
          </a:xfrm>
          <a:prstGeom prst="ellipse">
            <a:avLst/>
          </a:prstGeom>
          <a:noFill/>
          <a:ln>
            <a:gradFill flip="none" rotWithShape="1">
              <a:gsLst>
                <a:gs pos="33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49217" y="420153"/>
            <a:ext cx="6493566" cy="6493564"/>
          </a:xfrm>
          <a:prstGeom prst="ellipse">
            <a:avLst/>
          </a:prstGeom>
          <a:noFill/>
          <a:ln>
            <a:gradFill flip="none" rotWithShape="1">
              <a:gsLst>
                <a:gs pos="2100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109784" y="682114"/>
            <a:ext cx="5972432" cy="5972430"/>
          </a:xfrm>
          <a:prstGeom prst="ellipse">
            <a:avLst/>
          </a:prstGeom>
          <a:gradFill>
            <a:gsLst>
              <a:gs pos="33000">
                <a:srgbClr val="FFFFFF">
                  <a:alpha val="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58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182655" y="2967335"/>
            <a:ext cx="34596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 smtClean="0">
                <a:solidFill>
                  <a:schemeClr val="bg1">
                    <a:alpha val="63000"/>
                  </a:schemeClr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THANKS</a:t>
            </a:r>
            <a:endParaRPr lang="zh-CN" altLang="en-US" sz="7200" dirty="0">
              <a:solidFill>
                <a:schemeClr val="bg1">
                  <a:alpha val="63000"/>
                </a:schemeClr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6465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346489" y="806186"/>
            <a:ext cx="3499022" cy="3499022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FFFFFF">
                    <a:alpha val="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4" name="椭圆 3"/>
          <p:cNvSpPr/>
          <p:nvPr/>
        </p:nvSpPr>
        <p:spPr>
          <a:xfrm>
            <a:off x="4512487" y="972184"/>
            <a:ext cx="3167026" cy="3167026"/>
          </a:xfrm>
          <a:prstGeom prst="ellipse">
            <a:avLst/>
          </a:prstGeom>
          <a:gradFill>
            <a:gsLst>
              <a:gs pos="75900">
                <a:srgbClr val="FFFFFF">
                  <a:alpha val="38000"/>
                </a:srgbClr>
              </a:gs>
              <a:gs pos="50000">
                <a:srgbClr val="FFFFFF">
                  <a:alpha val="23000"/>
                </a:srgbClr>
              </a:gs>
              <a:gs pos="23000">
                <a:srgbClr val="FFFFFF">
                  <a:alpha val="0"/>
                </a:srgbClr>
              </a:gs>
              <a:gs pos="600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6" name="文本框 5"/>
          <p:cNvSpPr txBox="1"/>
          <p:nvPr/>
        </p:nvSpPr>
        <p:spPr>
          <a:xfrm>
            <a:off x="5033966" y="1447701"/>
            <a:ext cx="228708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smtClean="0">
                <a:solidFill>
                  <a:schemeClr val="bg1">
                    <a:alpha val="59000"/>
                  </a:schemeClr>
                </a:solidFill>
                <a:latin typeface="Comic Sans MS" panose="030F0702030302020204" pitchFamily="66" charset="0"/>
                <a:ea typeface="等线 Light" panose="02010600030101010101" pitchFamily="2" charset="-122"/>
              </a:rPr>
              <a:t>Part</a:t>
            </a:r>
          </a:p>
          <a:p>
            <a:pPr algn="ctr"/>
            <a:r>
              <a:rPr lang="en-US" altLang="zh-TW" sz="7200" dirty="0" smtClean="0">
                <a:solidFill>
                  <a:schemeClr val="bg1">
                    <a:alpha val="59000"/>
                  </a:schemeClr>
                </a:solidFill>
                <a:latin typeface="Comic Sans MS" panose="030F0702030302020204" pitchFamily="66" charset="0"/>
                <a:ea typeface="等线 Light" panose="02010600030101010101" pitchFamily="2" charset="-122"/>
              </a:rPr>
              <a:t>two</a:t>
            </a:r>
            <a:endParaRPr lang="en-US" altLang="zh-CN" sz="6600" dirty="0" smtClean="0">
              <a:solidFill>
                <a:schemeClr val="bg1">
                  <a:alpha val="59000"/>
                </a:schemeClr>
              </a:solidFill>
              <a:latin typeface="Comic Sans MS" panose="030F0702030302020204" pitchFamily="66" charset="0"/>
              <a:ea typeface="等线 Light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11878" y="4568561"/>
            <a:ext cx="4131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3200" b="1" dirty="0" smtClean="0">
                <a:solidFill>
                  <a:schemeClr val="bg1">
                    <a:alpha val="77000"/>
                  </a:schemeClr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 Cube</a:t>
            </a:r>
            <a:r>
              <a:rPr lang="zh-TW" altLang="en-US" sz="3200" b="1" dirty="0" smtClean="0">
                <a:solidFill>
                  <a:schemeClr val="bg1">
                    <a:alpha val="77000"/>
                  </a:schemeClr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製作與焊接</a:t>
            </a:r>
            <a:endParaRPr lang="zh-CN" altLang="en-US" sz="3200" b="1" dirty="0">
              <a:solidFill>
                <a:schemeClr val="bg1">
                  <a:alpha val="77000"/>
                </a:schemeClr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305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焊接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工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具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介紹</a:t>
            </a:r>
            <a:endParaRPr lang="zh-TW" altLang="en-US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33" b="96000" l="10667" r="876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4001" y="1049999"/>
            <a:ext cx="2483305" cy="2483305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85" b="95385" l="3231" r="955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2262" y="763790"/>
            <a:ext cx="2464455" cy="2464455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6964828" y="3442613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烙鐵</a:t>
            </a:r>
            <a:endParaRPr lang="zh-TW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284372" y="3432744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烙鐵架</a:t>
            </a:r>
            <a:endParaRPr lang="zh-TW" alt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向下箭號 20"/>
          <p:cNvSpPr/>
          <p:nvPr/>
        </p:nvSpPr>
        <p:spPr>
          <a:xfrm rot="19000314">
            <a:off x="8925977" y="1818005"/>
            <a:ext cx="318329" cy="616226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713324" y="1949896"/>
            <a:ext cx="627232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注意：</a:t>
            </a:r>
            <a:endParaRPr lang="en-US" altLang="zh-TW" sz="2800" b="1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確定烙鐵架上的海綿是</a:t>
            </a:r>
            <a:r>
              <a:rPr lang="zh-TW" altLang="en-US" sz="40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濕</a:t>
            </a: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endParaRPr lang="en-US" altLang="zh-TW" sz="2800" b="1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烙鐵很燙，請小心使用</a:t>
            </a:r>
            <a:endParaRPr lang="en-US" altLang="zh-TW" sz="2800" b="1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烙鐵使用完請務必放回烙鐵架上</a:t>
            </a:r>
            <a:endParaRPr lang="en-US" altLang="zh-TW" sz="2800" b="1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烙鐵使用時請小心</a:t>
            </a:r>
            <a:r>
              <a:rPr lang="zh-TW" altLang="en-US" sz="4400" b="1" dirty="0" smtClean="0">
                <a:solidFill>
                  <a:srgbClr val="FFC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不要</a:t>
            </a:r>
            <a:r>
              <a:rPr lang="zh-TW" altLang="en-US" sz="28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碰到烙鐵的電線</a:t>
            </a:r>
            <a:endParaRPr lang="en-US" altLang="zh-TW" sz="2800" b="1" dirty="0" smtClean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3" name="圖片 2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789" y="4030045"/>
            <a:ext cx="2202707" cy="2202707"/>
          </a:xfrm>
          <a:prstGeom prst="rect">
            <a:avLst/>
          </a:prstGeom>
        </p:spPr>
      </p:pic>
      <p:sp>
        <p:nvSpPr>
          <p:cNvPr id="24" name="文字方塊 23"/>
          <p:cNvSpPr txBox="1"/>
          <p:nvPr/>
        </p:nvSpPr>
        <p:spPr>
          <a:xfrm>
            <a:off x="8531144" y="593407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焊錫</a:t>
            </a:r>
            <a:endParaRPr lang="zh-TW" altLang="en-US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7976463" y="1349686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海綿</a:t>
            </a:r>
            <a:endParaRPr lang="zh-TW" altLang="en-US" sz="3600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27382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焊接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步驟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0790583" cy="44260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Step1. 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先把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烙鐵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靠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在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焊點上</a:t>
            </a:r>
            <a:endParaRPr lang="en-US" altLang="zh-TW" sz="32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TW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Step2. 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將焊錫戳在焊點與烙鐵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之間使焊錫融化，時間不可超過</a:t>
            </a:r>
            <a:r>
              <a:rPr lang="en-US" altLang="zh-TW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		2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秒鐘</a:t>
            </a:r>
            <a:endParaRPr lang="en-US" altLang="zh-TW" sz="32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zh-TW" altLang="en-US" sz="3000" b="1" dirty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注意：焊錫不要弄太多在焊點上，如果碰到其他腳位會造成短路</a:t>
            </a:r>
            <a:endParaRPr lang="en-US" altLang="zh-TW" sz="32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Step3. 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移開焊錫</a:t>
            </a:r>
            <a:endParaRPr lang="en-US" altLang="zh-TW" sz="32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Step4. 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移開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烙鐵</a:t>
            </a:r>
            <a:endParaRPr lang="en-US" altLang="zh-TW" sz="32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zh-TW" altLang="en-US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注意：先移開焊錫再移開烙鐵，否則焊錫會黏在焊點上</a:t>
            </a:r>
            <a:endParaRPr lang="en-US" altLang="zh-TW" sz="3200" b="1" dirty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lang="zh-TW" altLang="en-US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注意：烙鐵不能放在焊點放太久</a:t>
            </a:r>
            <a:endParaRPr lang="en-US" altLang="zh-TW" sz="3200" b="1" dirty="0" smtClean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u"/>
            </a:pPr>
            <a:r>
              <a:rPr lang="zh-TW" altLang="en-US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焊錫會氧化，焊接可能失敗</a:t>
            </a:r>
            <a:endParaRPr lang="en-US" altLang="zh-TW" sz="2800" b="1" dirty="0" smtClean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u"/>
            </a:pPr>
            <a:r>
              <a:rPr lang="en-US" altLang="zh-TW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sz="28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會燒壞</a:t>
            </a:r>
            <a:endParaRPr lang="en-US" altLang="zh-TW" sz="2800" b="1" dirty="0" smtClean="0">
              <a:solidFill>
                <a:srgbClr val="FFFF00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zh-TW" altLang="en-US" sz="32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144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格式工廠Basic Soldering Technique-108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229807" cy="6858000"/>
          </a:xfrm>
        </p:spPr>
      </p:pic>
    </p:spTree>
    <p:extLst>
      <p:ext uri="{BB962C8B-B14F-4D97-AF65-F5344CB8AC3E}">
        <p14:creationId xmlns:p14="http://schemas.microsoft.com/office/powerpoint/2010/main" val="143407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Cube</a:t>
            </a:r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製作－</a:t>
            </a:r>
            <a:r>
              <a:rPr lang="zh-TW" altLang="en-US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全彩</a:t>
            </a:r>
            <a:r>
              <a:rPr lang="en-US" altLang="zh-TW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LED</a:t>
            </a:r>
            <a:r>
              <a:rPr lang="zh-TW" altLang="en-US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簡介</a:t>
            </a:r>
            <a:endParaRPr lang="zh-TW" altLang="en-US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5595730" y="1690688"/>
            <a:ext cx="575807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左圖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為</a:t>
            </a:r>
            <a:r>
              <a:rPr lang="en-US" altLang="zh-TW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RGB LED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內部構造示意圖，請注意最長腳為共地端，其在內部的連接構造亦特別大，焊接時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注意「不可</a:t>
            </a:r>
            <a:r>
              <a:rPr lang="zh-TW" altLang="en-US" sz="3200" b="1" dirty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接</a:t>
            </a:r>
            <a:r>
              <a:rPr lang="zh-TW" altLang="en-US" sz="32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反」！</a:t>
            </a:r>
            <a:endParaRPr lang="zh-TW" altLang="en-US" sz="3200" b="1" dirty="0">
              <a:solidFill>
                <a:schemeClr val="bg1"/>
              </a:solidFill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r>
              <a:rPr lang="zh-TW" altLang="en-US" sz="3200" b="1" dirty="0">
                <a:latin typeface="Comic Sans MS" panose="030F0702030302020204" pitchFamily="66" charset="0"/>
                <a:ea typeface="微軟正黑體" panose="020B0604030504040204" pitchFamily="34" charset="-120"/>
              </a:rPr>
              <a:t> </a:t>
            </a:r>
            <a:endParaRPr lang="en-US" altLang="zh-TW" sz="3200" b="1" dirty="0" smtClean="0"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endParaRPr lang="zh-TW" altLang="en-US" sz="3200" b="1" dirty="0" smtClean="0">
              <a:latin typeface="Comic Sans MS" panose="030F0702030302020204" pitchFamily="66" charset="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注意：正負</a:t>
            </a:r>
            <a:r>
              <a:rPr lang="zh-TW" altLang="en-US" sz="3200" b="1" dirty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不可接反，</a:t>
            </a:r>
            <a:r>
              <a:rPr lang="zh-TW" altLang="en-US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否則</a:t>
            </a:r>
            <a:r>
              <a:rPr lang="en-US" altLang="zh-TW" sz="3200" b="1" dirty="0" smtClean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debug</a:t>
            </a:r>
            <a:r>
              <a:rPr lang="zh-TW" altLang="en-US" sz="3200" b="1" dirty="0">
                <a:solidFill>
                  <a:srgbClr val="FFFF00"/>
                </a:solidFill>
                <a:latin typeface="Comic Sans MS" panose="030F0702030302020204" pitchFamily="66" charset="0"/>
                <a:ea typeface="微軟正黑體" panose="020B0604030504040204" pitchFamily="34" charset="-120"/>
              </a:rPr>
              <a:t>欲哭無淚。 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766618" y="1690688"/>
            <a:ext cx="4267200" cy="4572000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3325090" y="2244436"/>
            <a:ext cx="426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0070C0"/>
                </a:solidFill>
              </a:rPr>
              <a:t>B</a:t>
            </a:r>
            <a:endParaRPr lang="zh-TW" altLang="en-US" sz="3600" b="1" dirty="0">
              <a:solidFill>
                <a:srgbClr val="0070C0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544503" y="2004290"/>
            <a:ext cx="468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00B050"/>
                </a:solidFill>
              </a:rPr>
              <a:t>G</a:t>
            </a:r>
            <a:endParaRPr lang="zh-TW" altLang="en-US" sz="3600" b="1" dirty="0">
              <a:solidFill>
                <a:srgbClr val="00B050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4002435" y="2198687"/>
            <a:ext cx="425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</a:rPr>
              <a:t>R</a:t>
            </a:r>
            <a:endParaRPr lang="zh-TW" altLang="en-US" sz="3600" b="1" dirty="0">
              <a:solidFill>
                <a:srgbClr val="FF0000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1365737" y="2887119"/>
            <a:ext cx="426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0070C0"/>
                </a:solidFill>
              </a:rPr>
              <a:t>B</a:t>
            </a:r>
            <a:endParaRPr lang="zh-TW" altLang="en-US" sz="3600" b="1" dirty="0">
              <a:solidFill>
                <a:srgbClr val="0070C0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1937339" y="2891418"/>
            <a:ext cx="468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00B050"/>
                </a:solidFill>
              </a:rPr>
              <a:t>G</a:t>
            </a:r>
            <a:endParaRPr lang="zh-TW" altLang="en-US" sz="3600" b="1" dirty="0">
              <a:solidFill>
                <a:srgbClr val="00B050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2550620" y="2887119"/>
            <a:ext cx="425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</a:rPr>
              <a:t>R</a:t>
            </a:r>
            <a:endParaRPr lang="zh-TW" altLang="en-US" sz="3600" b="1" dirty="0">
              <a:solidFill>
                <a:srgbClr val="FF0000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3829842" y="1764144"/>
            <a:ext cx="324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dirty="0" smtClean="0"/>
              <a:t>-</a:t>
            </a:r>
            <a:endParaRPr lang="zh-TW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78893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4242</TotalTime>
  <Words>1488</Words>
  <Application>Microsoft Office PowerPoint</Application>
  <PresentationFormat>寬螢幕</PresentationFormat>
  <Paragraphs>262</Paragraphs>
  <Slides>42</Slides>
  <Notes>1</Notes>
  <HiddenSlides>0</HiddenSlides>
  <MMClips>1</MMClips>
  <ScaleCrop>false</ScaleCrop>
  <HeadingPairs>
    <vt:vector size="8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42</vt:i4>
      </vt:variant>
    </vt:vector>
  </HeadingPairs>
  <TitlesOfParts>
    <vt:vector size="55" baseType="lpstr">
      <vt:lpstr>等线</vt:lpstr>
      <vt:lpstr>等线 Light</vt:lpstr>
      <vt:lpstr>Helvetica Light</vt:lpstr>
      <vt:lpstr>方正兰亭细黑_GBK</vt:lpstr>
      <vt:lpstr>微軟正黑體</vt:lpstr>
      <vt:lpstr>微軟正黑體 Light</vt:lpstr>
      <vt:lpstr>新細明體</vt:lpstr>
      <vt:lpstr>Arial</vt:lpstr>
      <vt:lpstr>Comic Sans MS</vt:lpstr>
      <vt:lpstr>Consolas</vt:lpstr>
      <vt:lpstr>Wingdings</vt:lpstr>
      <vt:lpstr>Office 主题​​</vt:lpstr>
      <vt:lpstr>Image</vt:lpstr>
      <vt:lpstr>PowerPoint 簡報</vt:lpstr>
      <vt:lpstr>PowerPoint 簡報</vt:lpstr>
      <vt:lpstr>PowerPoint 簡報</vt:lpstr>
      <vt:lpstr>材料介紹</vt:lpstr>
      <vt:lpstr>PowerPoint 簡報</vt:lpstr>
      <vt:lpstr>焊接-工具介紹</vt:lpstr>
      <vt:lpstr>焊接-步驟</vt:lpstr>
      <vt:lpstr>PowerPoint 簡報</vt:lpstr>
      <vt:lpstr>Cube製作－全彩LED簡介</vt:lpstr>
      <vt:lpstr>PowerPoint 簡報</vt:lpstr>
      <vt:lpstr>PowerPoint 簡報</vt:lpstr>
      <vt:lpstr>PowerPoint 簡報</vt:lpstr>
      <vt:lpstr>Cube製作</vt:lpstr>
      <vt:lpstr>模具</vt:lpstr>
      <vt:lpstr>模具</vt:lpstr>
      <vt:lpstr>PowerPoint 簡報</vt:lpstr>
      <vt:lpstr>PowerPoint 簡報</vt:lpstr>
      <vt:lpstr>PowerPoint 簡報</vt:lpstr>
      <vt:lpstr>PowerPoint 簡報</vt:lpstr>
      <vt:lpstr>PowerPoint 簡報</vt:lpstr>
      <vt:lpstr>LED Cube與Arduino mini 焊接</vt:lpstr>
      <vt:lpstr>Arduino mini 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LED Cube製作完畢後</vt:lpstr>
      <vt:lpstr>PowerPoint 簡報</vt:lpstr>
      <vt:lpstr>掃描顯示法</vt:lpstr>
      <vt:lpstr>中斷(Interrupt)</vt:lpstr>
      <vt:lpstr>LED控制範例 - spark</vt:lpstr>
      <vt:lpstr>LED控制範例 - oscillation</vt:lpstr>
      <vt:lpstr>LED控制範例 - planFlip</vt:lpstr>
      <vt:lpstr>LED控制範例 - planFlip</vt:lpstr>
      <vt:lpstr>LED控制範例 - planFlip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ypppt</dc:creator>
  <cp:keywords>http:/www.ypppt.com</cp:keywords>
  <cp:lastModifiedBy>雁丞 朱</cp:lastModifiedBy>
  <cp:revision>148</cp:revision>
  <dcterms:created xsi:type="dcterms:W3CDTF">2016-06-11T04:25:02Z</dcterms:created>
  <dcterms:modified xsi:type="dcterms:W3CDTF">2019-01-27T16:40:47Z</dcterms:modified>
</cp:coreProperties>
</file>

<file path=docProps/thumbnail.jpeg>
</file>